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27" r:id="rId2"/>
  </p:sldMasterIdLst>
  <p:notesMasterIdLst>
    <p:notesMasterId r:id="rId33"/>
  </p:notesMasterIdLst>
  <p:sldIdLst>
    <p:sldId id="284" r:id="rId3"/>
    <p:sldId id="256" r:id="rId4"/>
    <p:sldId id="257" r:id="rId5"/>
    <p:sldId id="265" r:id="rId6"/>
    <p:sldId id="266" r:id="rId7"/>
    <p:sldId id="258" r:id="rId8"/>
    <p:sldId id="259" r:id="rId9"/>
    <p:sldId id="261" r:id="rId10"/>
    <p:sldId id="262" r:id="rId11"/>
    <p:sldId id="263" r:id="rId12"/>
    <p:sldId id="264" r:id="rId13"/>
    <p:sldId id="279" r:id="rId14"/>
    <p:sldId id="267" r:id="rId15"/>
    <p:sldId id="268" r:id="rId16"/>
    <p:sldId id="273" r:id="rId17"/>
    <p:sldId id="274" r:id="rId18"/>
    <p:sldId id="275" r:id="rId19"/>
    <p:sldId id="277" r:id="rId20"/>
    <p:sldId id="271" r:id="rId21"/>
    <p:sldId id="280" r:id="rId22"/>
    <p:sldId id="278" r:id="rId23"/>
    <p:sldId id="282" r:id="rId24"/>
    <p:sldId id="269" r:id="rId25"/>
    <p:sldId id="281" r:id="rId26"/>
    <p:sldId id="276" r:id="rId27"/>
    <p:sldId id="283" r:id="rId28"/>
    <p:sldId id="286" r:id="rId29"/>
    <p:sldId id="287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  <a:srgbClr val="758358"/>
    <a:srgbClr val="5B7B35"/>
    <a:srgbClr val="FFF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C2B4E6-D161-43AD-BC41-9CFDBAF9516E}" v="15" dt="2020-10-01T17:21:17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581" autoAdjust="0"/>
  </p:normalViewPr>
  <p:slideViewPr>
    <p:cSldViewPr snapToGrid="0">
      <p:cViewPr varScale="1">
        <p:scale>
          <a:sx n="55" d="100"/>
          <a:sy n="55" d="100"/>
        </p:scale>
        <p:origin x="10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A2DFF-62C9-4755-AC57-63023547214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CC1C1-C665-4E9D-B9C0-E2644AA5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9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Smartbrief</a:t>
            </a:r>
            <a:r>
              <a:rPr lang="en-US" dirty="0"/>
              <a:t> 9.9.2020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64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Position your choices to meet consumer concerns: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dirty="0"/>
              <a:t>Sustainability – products</a:t>
            </a:r>
            <a:r>
              <a:rPr lang="en-US" baseline="0" dirty="0"/>
              <a:t> + ingredients</a:t>
            </a:r>
            <a:r>
              <a:rPr lang="en-US" dirty="0"/>
              <a:t> with credentials + story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dirty="0"/>
              <a:t>Nutrition/health – menu builds that meet health goals + health forward ingredients</a:t>
            </a:r>
          </a:p>
          <a:p>
            <a:pPr marL="457200" lvl="1" indent="0">
              <a:buFont typeface="+mj-lt"/>
              <a:buNone/>
            </a:pPr>
            <a:endParaRPr lang="en-US" dirty="0"/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Focus on innovation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dirty="0"/>
              <a:t>It</a:t>
            </a:r>
            <a:r>
              <a:rPr lang="en-US" baseline="0" dirty="0"/>
              <a:t> can mean a win for both the business and guests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baseline="0" dirty="0"/>
              <a:t>From BOH (</a:t>
            </a:r>
            <a:r>
              <a:rPr lang="en-US" baseline="0" dirty="0" err="1"/>
              <a:t>eg</a:t>
            </a:r>
            <a:r>
              <a:rPr lang="en-US" baseline="0" dirty="0"/>
              <a:t>: strategic supply chain partners with ready-to-use products – saves labor + time + increases consistency </a:t>
            </a:r>
            <a:r>
              <a:rPr lang="en-US" baseline="0" dirty="0" err="1"/>
              <a:t>etc</a:t>
            </a:r>
            <a:r>
              <a:rPr lang="en-US" baseline="0" dirty="0"/>
              <a:t>) to FOH protocols (safety + sanitation)</a:t>
            </a:r>
          </a:p>
          <a:p>
            <a:pPr marL="685800" lvl="1" indent="-228600">
              <a:buFont typeface="+mj-lt"/>
              <a:buAutoNum type="alphaLcParenR"/>
            </a:pPr>
            <a:endParaRPr lang="en-US" dirty="0"/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Communicate</a:t>
            </a:r>
            <a:r>
              <a:rPr lang="en-US" baseline="0" dirty="0"/>
              <a:t> your efforts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baseline="0" dirty="0"/>
              <a:t>Your menu is a direct reflection of your brand and the #1 way to tell patrons your story – use it to highlight your choices within the dish descriptions as well as on other menu real estate (</a:t>
            </a:r>
            <a:r>
              <a:rPr lang="en-US" baseline="0" dirty="0" err="1"/>
              <a:t>eg</a:t>
            </a:r>
            <a:r>
              <a:rPr lang="en-US" baseline="0" dirty="0"/>
              <a:t>; supply blurbs) </a:t>
            </a:r>
          </a:p>
          <a:p>
            <a:pPr marL="685800" lvl="1" indent="-228600">
              <a:buFont typeface="+mj-lt"/>
              <a:buAutoNum type="alphaLcParenR"/>
            </a:pPr>
            <a:r>
              <a:rPr lang="en-US" baseline="0" dirty="0"/>
              <a:t>Consider other avenues for how, where and when you communicate – traditional, social, member emails, in restaurant signage, </a:t>
            </a:r>
            <a:r>
              <a:rPr lang="en-US" baseline="0" dirty="0" err="1"/>
              <a:t>etc</a:t>
            </a:r>
            <a:endParaRPr lang="en-US" baseline="0" dirty="0"/>
          </a:p>
          <a:p>
            <a:pPr marL="228600" lvl="0" indent="-228600">
              <a:buFont typeface="+mj-lt"/>
              <a:buAutoNum type="arabicPeriod"/>
            </a:pPr>
            <a:endParaRPr lang="en-US" baseline="0" dirty="0"/>
          </a:p>
          <a:p>
            <a:pPr marL="685800" lvl="1" indent="-228600">
              <a:buFont typeface="+mj-lt"/>
              <a:buAutoNum type="alphaLcParenR"/>
            </a:pPr>
            <a:endParaRPr lang="en-US" dirty="0"/>
          </a:p>
          <a:p>
            <a:pPr marL="685800" lvl="1" indent="-228600">
              <a:buFont typeface="+mj-lt"/>
              <a:buAutoNum type="alphaL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7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3C0A-E6DD-46D2-A3E4-0EF1048C2C0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5163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here for you, and love to do this kind of collaboration. If you’re already using Aussie meats, or are keen to start, all of these tools at are your service.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3C0A-E6DD-46D2-A3E4-0EF1048C2C0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26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dirty="0"/>
              <a:t>And of course, shameless plug – we’d love to stay in touch with you as</a:t>
            </a:r>
            <a:r>
              <a:rPr lang="en-AU" altLang="en-US" baseline="0" dirty="0"/>
              <a:t> you move through these trying times – we are ready when you are with education, inspiration and support for a dynamic hotel and lodging F&amp;B experience.</a:t>
            </a:r>
            <a:endParaRPr lang="en-AU" altLang="en-US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35013" fontAlgn="base">
              <a:spcBef>
                <a:spcPct val="0"/>
              </a:spcBef>
              <a:spcAft>
                <a:spcPct val="0"/>
              </a:spcAft>
            </a:pPr>
            <a:fld id="{C975A8A9-BE9F-40BE-AAC4-25069F8398FD}" type="slidenum">
              <a:rPr lang="en-US" altLang="en-US" sz="1200" smtClean="0"/>
              <a:pPr defTabSz="735013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47601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C3C0A-E6DD-46D2-A3E4-0EF1048C2C0C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997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NRA State of Restaurant Sustainability Report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2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Datassential’s</a:t>
            </a:r>
            <a:r>
              <a:rPr lang="en-US" dirty="0"/>
              <a:t> COVID Report 6.10.20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2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IRI insights: navigating covid-19 and the path ahead, July 2020</a:t>
            </a:r>
          </a:p>
          <a:p>
            <a:endParaRPr lang="en-US" dirty="0"/>
          </a:p>
          <a:p>
            <a:r>
              <a:rPr lang="en-US" dirty="0"/>
              <a:t>Look at information Catherine send…study (maybe in notes)…comment from researcher – “consumers are now looking at and will be loyal to companies that show their care for environment and communities…putting money where heart is”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5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CompareCards</a:t>
            </a:r>
            <a:r>
              <a:rPr lang="en-US" dirty="0"/>
              <a:t> – up from 26% in January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22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Accenture May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4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McKinsey 8.28.2020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13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McKinsey 8.28.2020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38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Weave consistency of supply into the overall conversation to support the second of the two main pillars (why Australia)</a:t>
            </a:r>
          </a:p>
          <a:p>
            <a:endParaRPr lang="en-US" dirty="0"/>
          </a:p>
          <a:p>
            <a:r>
              <a:rPr lang="en-US" dirty="0"/>
              <a:t>**Audience is strategists of brands…6-12 months to 5 year strategic plans so tactical/ operational-focused issues are important</a:t>
            </a:r>
          </a:p>
          <a:p>
            <a:r>
              <a:rPr lang="en-US" dirty="0"/>
              <a:t>People are looking for the CSR aspect in a tangible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CC1C1-C665-4E9D-B9C0-E2644AA501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7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9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2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4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E14C723-8482-4AB6-955B-09CDE856F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" y="21736"/>
            <a:ext cx="12176741" cy="6857405"/>
          </a:xfrm>
          <a:prstGeom prst="rect">
            <a:avLst/>
          </a:prstGeom>
        </p:spPr>
      </p:pic>
      <p:sp>
        <p:nvSpPr>
          <p:cNvPr id="16" name="bk object 16"/>
          <p:cNvSpPr/>
          <p:nvPr/>
        </p:nvSpPr>
        <p:spPr>
          <a:xfrm>
            <a:off x="0" y="0"/>
            <a:ext cx="12192000" cy="6856309"/>
          </a:xfrm>
          <a:custGeom>
            <a:avLst/>
            <a:gdLst/>
            <a:ahLst/>
            <a:cxnLst/>
            <a:rect l="l" t="t" r="r" b="b"/>
            <a:pathLst>
              <a:path w="9144000" h="5148580">
                <a:moveTo>
                  <a:pt x="9143987" y="5148059"/>
                </a:moveTo>
                <a:lnTo>
                  <a:pt x="0" y="5148059"/>
                </a:lnTo>
                <a:lnTo>
                  <a:pt x="0" y="0"/>
                </a:lnTo>
                <a:lnTo>
                  <a:pt x="9143987" y="0"/>
                </a:lnTo>
                <a:lnTo>
                  <a:pt x="9143987" y="5148059"/>
                </a:lnTo>
                <a:close/>
              </a:path>
            </a:pathLst>
          </a:custGeom>
          <a:solidFill>
            <a:srgbClr val="FFE3A9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86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6077" y="472659"/>
            <a:ext cx="10114111" cy="614845"/>
          </a:xfrm>
        </p:spPr>
        <p:txBody>
          <a:bodyPr lIns="0" tIns="0" rIns="0" bIns="0"/>
          <a:lstStyle>
            <a:lvl1pPr>
              <a:defRPr sz="3995" b="1" i="0">
                <a:solidFill>
                  <a:srgbClr val="77933C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3C49E-8CF1-42E1-BE53-B79AC92DF3A4}"/>
              </a:ext>
            </a:extLst>
          </p:cNvPr>
          <p:cNvPicPr/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091" l="1368" r="94701">
                        <a14:foregroundMark x1="16410" y1="56364" x2="16410" y2="56364"/>
                        <a14:foregroundMark x1="29231" y1="52727" x2="29231" y2="52727"/>
                        <a14:foregroundMark x1="22735" y1="69091" x2="22735" y2="69091"/>
                        <a14:foregroundMark x1="21026" y1="45455" x2="21026" y2="45455"/>
                        <a14:foregroundMark x1="24957" y1="52727" x2="24957" y2="52727"/>
                        <a14:foregroundMark x1="8889" y1="56364" x2="8889" y2="56364"/>
                        <a14:foregroundMark x1="12137" y1="56364" x2="12137" y2="56364"/>
                        <a14:foregroundMark x1="1368" y1="56364" x2="1368" y2="56364"/>
                        <a14:foregroundMark x1="31624" y1="63636" x2="31624" y2="63636"/>
                        <a14:foregroundMark x1="35214" y1="49091" x2="35214" y2="49091"/>
                        <a14:foregroundMark x1="42051" y1="30909" x2="42051" y2="30909"/>
                        <a14:foregroundMark x1="45299" y1="45455" x2="45299" y2="45455"/>
                        <a14:foregroundMark x1="41368" y1="45455" x2="41368" y2="45455"/>
                        <a14:foregroundMark x1="54188" y1="41818" x2="54188" y2="41818"/>
                        <a14:foregroundMark x1="58803" y1="34545" x2="58803" y2="34545"/>
                        <a14:foregroundMark x1="59145" y1="60000" x2="59145" y2="60000"/>
                        <a14:foregroundMark x1="61197" y1="69091" x2="61197" y2="69091"/>
                        <a14:foregroundMark x1="66325" y1="52727" x2="66325" y2="52727"/>
                        <a14:foregroundMark x1="70598" y1="60000" x2="70598" y2="60000"/>
                        <a14:foregroundMark x1="74017" y1="60000" x2="74017" y2="60000"/>
                        <a14:foregroundMark x1="77949" y1="52727" x2="77949" y2="52727"/>
                        <a14:foregroundMark x1="84103" y1="52727" x2="84103" y2="52727"/>
                        <a14:foregroundMark x1="83761" y1="56364" x2="83761" y2="56364"/>
                        <a14:foregroundMark x1="87179" y1="52727" x2="87179" y2="52727"/>
                        <a14:foregroundMark x1="92308" y1="56364" x2="92308" y2="56364"/>
                        <a14:foregroundMark x1="94701" y1="63636" x2="94701" y2="63636"/>
                        <a14:foregroundMark x1="56923" y1="52727" x2="56923" y2="52727"/>
                        <a14:foregroundMark x1="49915" y1="52727" x2="49915" y2="5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7" y="1035331"/>
            <a:ext cx="2374464" cy="223244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13" name="Round Same Side Corner Rectangle 12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462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257A5103-7AE3-4738-AB49-33CC0141F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184"/>
            <a:ext cx="12192000" cy="6867184"/>
          </a:xfrm>
          <a:prstGeom prst="rect">
            <a:avLst/>
          </a:prstGeom>
        </p:spPr>
      </p:pic>
      <p:sp>
        <p:nvSpPr>
          <p:cNvPr id="57" name="Freeform 56"/>
          <p:cNvSpPr/>
          <p:nvPr userDrawn="1"/>
        </p:nvSpPr>
        <p:spPr>
          <a:xfrm>
            <a:off x="0" y="-9184"/>
            <a:ext cx="12192000" cy="2917495"/>
          </a:xfrm>
          <a:custGeom>
            <a:avLst/>
            <a:gdLst>
              <a:gd name="connsiteX0" fmla="*/ 0 w 12192000"/>
              <a:gd name="connsiteY0" fmla="*/ 0 h 2917494"/>
              <a:gd name="connsiteX1" fmla="*/ 6366761 w 12192000"/>
              <a:gd name="connsiteY1" fmla="*/ 0 h 2917494"/>
              <a:gd name="connsiteX2" fmla="*/ 6535895 w 12192000"/>
              <a:gd name="connsiteY2" fmla="*/ 29637 h 2917494"/>
              <a:gd name="connsiteX3" fmla="*/ 6939240 w 12192000"/>
              <a:gd name="connsiteY3" fmla="*/ 118964 h 2917494"/>
              <a:gd name="connsiteX4" fmla="*/ 7462731 w 12192000"/>
              <a:gd name="connsiteY4" fmla="*/ 251237 h 2917494"/>
              <a:gd name="connsiteX5" fmla="*/ 8001669 w 12192000"/>
              <a:gd name="connsiteY5" fmla="*/ 407561 h 2917494"/>
              <a:gd name="connsiteX6" fmla="*/ 8679633 w 12192000"/>
              <a:gd name="connsiteY6" fmla="*/ 632597 h 2917494"/>
              <a:gd name="connsiteX7" fmla="*/ 9560129 w 12192000"/>
              <a:gd name="connsiteY7" fmla="*/ 976164 h 2917494"/>
              <a:gd name="connsiteX8" fmla="*/ 10571068 w 12192000"/>
              <a:gd name="connsiteY8" fmla="*/ 1441698 h 2917494"/>
              <a:gd name="connsiteX9" fmla="*/ 10674049 w 12192000"/>
              <a:gd name="connsiteY9" fmla="*/ 1448570 h 2917494"/>
              <a:gd name="connsiteX10" fmla="*/ 11202690 w 12192000"/>
              <a:gd name="connsiteY10" fmla="*/ 1290528 h 2917494"/>
              <a:gd name="connsiteX11" fmla="*/ 11782821 w 12192000"/>
              <a:gd name="connsiteY11" fmla="*/ 1120462 h 2917494"/>
              <a:gd name="connsiteX12" fmla="*/ 12189599 w 12192000"/>
              <a:gd name="connsiteY12" fmla="*/ 1000214 h 2917494"/>
              <a:gd name="connsiteX13" fmla="*/ 12192000 w 12192000"/>
              <a:gd name="connsiteY13" fmla="*/ 999441 h 2917494"/>
              <a:gd name="connsiteX14" fmla="*/ 12192000 w 12192000"/>
              <a:gd name="connsiteY14" fmla="*/ 1910725 h 2917494"/>
              <a:gd name="connsiteX15" fmla="*/ 12192000 w 12192000"/>
              <a:gd name="connsiteY15" fmla="*/ 2917494 h 2917494"/>
              <a:gd name="connsiteX16" fmla="*/ 7655698 w 12192000"/>
              <a:gd name="connsiteY16" fmla="*/ 2917494 h 2917494"/>
              <a:gd name="connsiteX17" fmla="*/ 4491640 w 12192000"/>
              <a:gd name="connsiteY17" fmla="*/ 2917494 h 2917494"/>
              <a:gd name="connsiteX18" fmla="*/ 0 w 12192000"/>
              <a:gd name="connsiteY18" fmla="*/ 2917494 h 291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2917494">
                <a:moveTo>
                  <a:pt x="0" y="0"/>
                </a:moveTo>
                <a:lnTo>
                  <a:pt x="6366761" y="0"/>
                </a:lnTo>
                <a:lnTo>
                  <a:pt x="6535895" y="29637"/>
                </a:lnTo>
                <a:cubicBezTo>
                  <a:pt x="6669771" y="57121"/>
                  <a:pt x="6805364" y="88043"/>
                  <a:pt x="6939240" y="118964"/>
                </a:cubicBezTo>
                <a:cubicBezTo>
                  <a:pt x="7114309" y="158474"/>
                  <a:pt x="7289378" y="204856"/>
                  <a:pt x="7462731" y="251237"/>
                </a:cubicBezTo>
                <a:cubicBezTo>
                  <a:pt x="7642950" y="299337"/>
                  <a:pt x="7823168" y="352590"/>
                  <a:pt x="8001669" y="407561"/>
                </a:cubicBezTo>
                <a:cubicBezTo>
                  <a:pt x="8229946" y="477992"/>
                  <a:pt x="8454790" y="553577"/>
                  <a:pt x="8679633" y="632597"/>
                </a:cubicBezTo>
                <a:cubicBezTo>
                  <a:pt x="8976565" y="739103"/>
                  <a:pt x="9270063" y="854198"/>
                  <a:pt x="9560129" y="976164"/>
                </a:cubicBezTo>
                <a:cubicBezTo>
                  <a:pt x="9901685" y="1120462"/>
                  <a:pt x="10239810" y="1273350"/>
                  <a:pt x="10571068" y="1441698"/>
                </a:cubicBezTo>
                <a:cubicBezTo>
                  <a:pt x="10607111" y="1458876"/>
                  <a:pt x="10638006" y="1460594"/>
                  <a:pt x="10674049" y="1448570"/>
                </a:cubicBezTo>
                <a:cubicBezTo>
                  <a:pt x="10849119" y="1395317"/>
                  <a:pt x="11025904" y="1343782"/>
                  <a:pt x="11202690" y="1290528"/>
                </a:cubicBezTo>
                <a:cubicBezTo>
                  <a:pt x="11394924" y="1233840"/>
                  <a:pt x="11590589" y="1178870"/>
                  <a:pt x="11782821" y="1120462"/>
                </a:cubicBezTo>
                <a:cubicBezTo>
                  <a:pt x="11918414" y="1080952"/>
                  <a:pt x="12054006" y="1039724"/>
                  <a:pt x="12189599" y="1000214"/>
                </a:cubicBezTo>
                <a:lnTo>
                  <a:pt x="12192000" y="999441"/>
                </a:lnTo>
                <a:lnTo>
                  <a:pt x="12192000" y="1910725"/>
                </a:lnTo>
                <a:lnTo>
                  <a:pt x="12192000" y="2917494"/>
                </a:lnTo>
                <a:lnTo>
                  <a:pt x="7655698" y="2917494"/>
                </a:lnTo>
                <a:lnTo>
                  <a:pt x="4491640" y="2917494"/>
                </a:lnTo>
                <a:lnTo>
                  <a:pt x="0" y="2917494"/>
                </a:lnTo>
                <a:close/>
              </a:path>
            </a:pathLst>
          </a:custGeom>
          <a:solidFill>
            <a:schemeClr val="tx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63" name="Freeform 6"/>
          <p:cNvSpPr>
            <a:spLocks/>
          </p:cNvSpPr>
          <p:nvPr userDrawn="1"/>
        </p:nvSpPr>
        <p:spPr bwMode="auto">
          <a:xfrm>
            <a:off x="9796847" y="491184"/>
            <a:ext cx="1764879" cy="834975"/>
          </a:xfrm>
          <a:custGeom>
            <a:avLst/>
            <a:gdLst>
              <a:gd name="T0" fmla="*/ 647 w 1361"/>
              <a:gd name="T1" fmla="*/ 1 h 644"/>
              <a:gd name="T2" fmla="*/ 1078 w 1361"/>
              <a:gd name="T3" fmla="*/ 116 h 644"/>
              <a:gd name="T4" fmla="*/ 1338 w 1361"/>
              <a:gd name="T5" fmla="*/ 392 h 644"/>
              <a:gd name="T6" fmla="*/ 1319 w 1361"/>
              <a:gd name="T7" fmla="*/ 446 h 644"/>
              <a:gd name="T8" fmla="*/ 683 w 1361"/>
              <a:gd name="T9" fmla="*/ 641 h 644"/>
              <a:gd name="T10" fmla="*/ 659 w 1361"/>
              <a:gd name="T11" fmla="*/ 637 h 644"/>
              <a:gd name="T12" fmla="*/ 109 w 1361"/>
              <a:gd name="T13" fmla="*/ 375 h 644"/>
              <a:gd name="T14" fmla="*/ 17 w 1361"/>
              <a:gd name="T15" fmla="*/ 337 h 644"/>
              <a:gd name="T16" fmla="*/ 10 w 1361"/>
              <a:gd name="T17" fmla="*/ 315 h 644"/>
              <a:gd name="T18" fmla="*/ 488 w 1361"/>
              <a:gd name="T19" fmla="*/ 15 h 644"/>
              <a:gd name="T20" fmla="*/ 647 w 1361"/>
              <a:gd name="T21" fmla="*/ 1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61" h="644">
                <a:moveTo>
                  <a:pt x="647" y="1"/>
                </a:moveTo>
                <a:cubicBezTo>
                  <a:pt x="800" y="3"/>
                  <a:pt x="946" y="33"/>
                  <a:pt x="1078" y="116"/>
                </a:cubicBezTo>
                <a:cubicBezTo>
                  <a:pt x="1188" y="186"/>
                  <a:pt x="1273" y="280"/>
                  <a:pt x="1338" y="392"/>
                </a:cubicBezTo>
                <a:cubicBezTo>
                  <a:pt x="1361" y="431"/>
                  <a:pt x="1361" y="432"/>
                  <a:pt x="1319" y="446"/>
                </a:cubicBezTo>
                <a:cubicBezTo>
                  <a:pt x="1108" y="515"/>
                  <a:pt x="896" y="579"/>
                  <a:pt x="683" y="641"/>
                </a:cubicBezTo>
                <a:cubicBezTo>
                  <a:pt x="674" y="644"/>
                  <a:pt x="667" y="642"/>
                  <a:pt x="659" y="637"/>
                </a:cubicBezTo>
                <a:cubicBezTo>
                  <a:pt x="481" y="539"/>
                  <a:pt x="296" y="454"/>
                  <a:pt x="109" y="375"/>
                </a:cubicBezTo>
                <a:cubicBezTo>
                  <a:pt x="78" y="362"/>
                  <a:pt x="48" y="349"/>
                  <a:pt x="17" y="337"/>
                </a:cubicBezTo>
                <a:cubicBezTo>
                  <a:pt x="3" y="332"/>
                  <a:pt x="0" y="327"/>
                  <a:pt x="10" y="315"/>
                </a:cubicBezTo>
                <a:cubicBezTo>
                  <a:pt x="134" y="158"/>
                  <a:pt x="291" y="55"/>
                  <a:pt x="488" y="15"/>
                </a:cubicBezTo>
                <a:cubicBezTo>
                  <a:pt x="540" y="5"/>
                  <a:pt x="593" y="0"/>
                  <a:pt x="647" y="1"/>
                </a:cubicBezTo>
                <a:close/>
              </a:path>
            </a:pathLst>
          </a:custGeom>
          <a:solidFill>
            <a:srgbClr val="FABA00">
              <a:alpha val="75000"/>
            </a:srgbClr>
          </a:solidFill>
          <a:ln>
            <a:noFill/>
          </a:ln>
        </p:spPr>
        <p:txBody>
          <a:bodyPr vert="horz" wrap="square" lIns="91372" tIns="45718" rIns="91372" bIns="45718" numCol="1" anchor="t" anchorCtr="0" compatLnSpc="1">
            <a:prstTxWarp prst="textNoShape">
              <a:avLst/>
            </a:prstTxWarp>
          </a:bodyPr>
          <a:lstStyle/>
          <a:p>
            <a:endParaRPr lang="en-NZ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18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-1"/>
            <a:ext cx="1674848" cy="6029750"/>
            <a:chOff x="-1" y="-1"/>
            <a:chExt cx="1306549" cy="45755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" y="-1"/>
              <a:ext cx="1295400" cy="45672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" y="1"/>
              <a:ext cx="1295400" cy="4575543"/>
            </a:xfrm>
            <a:prstGeom prst="rect">
              <a:avLst/>
            </a:prstGeom>
            <a:solidFill>
              <a:schemeClr val="accent6">
                <a:lumMod val="1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0" y="3420872"/>
              <a:ext cx="1306548" cy="671507"/>
            </a:xfrm>
            <a:custGeom>
              <a:avLst/>
              <a:gdLst>
                <a:gd name="connsiteX0" fmla="*/ 0 w 1306548"/>
                <a:gd name="connsiteY0" fmla="*/ 0 h 671507"/>
                <a:gd name="connsiteX1" fmla="*/ 983799 w 1306548"/>
                <a:gd name="connsiteY1" fmla="*/ 520808 h 671507"/>
                <a:gd name="connsiteX2" fmla="*/ 1161436 w 1306548"/>
                <a:gd name="connsiteY2" fmla="*/ 550478 h 671507"/>
                <a:gd name="connsiteX3" fmla="*/ 1306548 w 1306548"/>
                <a:gd name="connsiteY3" fmla="*/ 507464 h 671507"/>
                <a:gd name="connsiteX4" fmla="*/ 1306548 w 1306548"/>
                <a:gd name="connsiteY4" fmla="*/ 616969 h 671507"/>
                <a:gd name="connsiteX5" fmla="*/ 1164443 w 1306548"/>
                <a:gd name="connsiteY5" fmla="*/ 658907 h 671507"/>
                <a:gd name="connsiteX6" fmla="*/ 950353 w 1306548"/>
                <a:gd name="connsiteY6" fmla="*/ 623147 h 671507"/>
                <a:gd name="connsiteX7" fmla="*/ 0 w 1306548"/>
                <a:gd name="connsiteY7" fmla="*/ 120046 h 67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6548" h="671507">
                  <a:moveTo>
                    <a:pt x="0" y="0"/>
                  </a:moveTo>
                  <a:lnTo>
                    <a:pt x="983799" y="520808"/>
                  </a:lnTo>
                  <a:cubicBezTo>
                    <a:pt x="1043011" y="557895"/>
                    <a:pt x="1094823" y="572731"/>
                    <a:pt x="1161436" y="550478"/>
                  </a:cubicBezTo>
                  <a:lnTo>
                    <a:pt x="1306548" y="507464"/>
                  </a:lnTo>
                  <a:lnTo>
                    <a:pt x="1306548" y="616969"/>
                  </a:lnTo>
                  <a:lnTo>
                    <a:pt x="1164443" y="658907"/>
                  </a:lnTo>
                  <a:cubicBezTo>
                    <a:pt x="1084160" y="685726"/>
                    <a:pt x="1021716" y="667846"/>
                    <a:pt x="950353" y="623147"/>
                  </a:cubicBezTo>
                  <a:lnTo>
                    <a:pt x="0" y="120046"/>
                  </a:lnTo>
                  <a:close/>
                </a:path>
              </a:pathLst>
            </a:custGeom>
            <a:solidFill>
              <a:srgbClr val="FA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sp>
        <p:nvSpPr>
          <p:cNvPr id="58" name="Rectangle 57"/>
          <p:cNvSpPr/>
          <p:nvPr userDrawn="1"/>
        </p:nvSpPr>
        <p:spPr>
          <a:xfrm>
            <a:off x="1660555" y="-2"/>
            <a:ext cx="10533296" cy="60188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1658704" y="-60385"/>
            <a:ext cx="10533296" cy="58510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0" y="6029864"/>
            <a:ext cx="12193851" cy="82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63" name="TextBox 62"/>
          <p:cNvSpPr txBox="1"/>
          <p:nvPr userDrawn="1"/>
        </p:nvSpPr>
        <p:spPr>
          <a:xfrm>
            <a:off x="217869" y="6160816"/>
            <a:ext cx="1688979" cy="27699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r>
              <a:rPr lang="en-NZ" sz="1200" spc="300" dirty="0">
                <a:solidFill>
                  <a:schemeClr val="tx1">
                    <a:lumMod val="75000"/>
                  </a:schemeClr>
                </a:solidFill>
              </a:rPr>
              <a:t>PAGE </a:t>
            </a:r>
            <a:fld id="{D4E8CDB2-D731-48D2-A1AB-07B19466796C}" type="slidenum">
              <a:rPr lang="en-NZ" sz="1200" spc="300" smtClean="0">
                <a:solidFill>
                  <a:schemeClr val="tx1">
                    <a:lumMod val="75000"/>
                  </a:schemeClr>
                </a:solidFill>
              </a:rPr>
              <a:t>‹#›</a:t>
            </a:fld>
            <a:endParaRPr lang="en-NZ" sz="1200" spc="3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1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72" y="6018819"/>
            <a:ext cx="10290629" cy="83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94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" y="4132"/>
            <a:ext cx="12192003" cy="999168"/>
            <a:chOff x="-1" y="2565982"/>
            <a:chExt cx="11363641" cy="9312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"/>
            <a:stretch/>
          </p:blipFill>
          <p:spPr>
            <a:xfrm flipH="1">
              <a:off x="-1" y="2565982"/>
              <a:ext cx="11363641" cy="93128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" y="2565982"/>
              <a:ext cx="11363639" cy="931283"/>
            </a:xfrm>
            <a:prstGeom prst="rect">
              <a:avLst/>
            </a:prstGeom>
            <a:solidFill>
              <a:schemeClr val="accent6">
                <a:lumMod val="1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54564" y="2792307"/>
              <a:ext cx="931281" cy="478636"/>
            </a:xfrm>
            <a:custGeom>
              <a:avLst/>
              <a:gdLst>
                <a:gd name="connsiteX0" fmla="*/ 0 w 1306548"/>
                <a:gd name="connsiteY0" fmla="*/ 0 h 671507"/>
                <a:gd name="connsiteX1" fmla="*/ 983799 w 1306548"/>
                <a:gd name="connsiteY1" fmla="*/ 520808 h 671507"/>
                <a:gd name="connsiteX2" fmla="*/ 1161436 w 1306548"/>
                <a:gd name="connsiteY2" fmla="*/ 550478 h 671507"/>
                <a:gd name="connsiteX3" fmla="*/ 1306548 w 1306548"/>
                <a:gd name="connsiteY3" fmla="*/ 507464 h 671507"/>
                <a:gd name="connsiteX4" fmla="*/ 1306548 w 1306548"/>
                <a:gd name="connsiteY4" fmla="*/ 616969 h 671507"/>
                <a:gd name="connsiteX5" fmla="*/ 1164443 w 1306548"/>
                <a:gd name="connsiteY5" fmla="*/ 658907 h 671507"/>
                <a:gd name="connsiteX6" fmla="*/ 950353 w 1306548"/>
                <a:gd name="connsiteY6" fmla="*/ 623147 h 671507"/>
                <a:gd name="connsiteX7" fmla="*/ 0 w 1306548"/>
                <a:gd name="connsiteY7" fmla="*/ 120046 h 67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6548" h="671507">
                  <a:moveTo>
                    <a:pt x="0" y="0"/>
                  </a:moveTo>
                  <a:lnTo>
                    <a:pt x="983799" y="520808"/>
                  </a:lnTo>
                  <a:cubicBezTo>
                    <a:pt x="1043011" y="557895"/>
                    <a:pt x="1094823" y="572731"/>
                    <a:pt x="1161436" y="550478"/>
                  </a:cubicBezTo>
                  <a:lnTo>
                    <a:pt x="1306548" y="507464"/>
                  </a:lnTo>
                  <a:lnTo>
                    <a:pt x="1306548" y="616969"/>
                  </a:lnTo>
                  <a:lnTo>
                    <a:pt x="1164443" y="658907"/>
                  </a:lnTo>
                  <a:cubicBezTo>
                    <a:pt x="1084160" y="685726"/>
                    <a:pt x="1021716" y="667846"/>
                    <a:pt x="950353" y="623147"/>
                  </a:cubicBezTo>
                  <a:lnTo>
                    <a:pt x="0" y="120046"/>
                  </a:lnTo>
                  <a:close/>
                </a:path>
              </a:pathLst>
            </a:custGeom>
            <a:solidFill>
              <a:srgbClr val="FA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sp>
        <p:nvSpPr>
          <p:cNvPr id="59" name="TextBox 58"/>
          <p:cNvSpPr txBox="1"/>
          <p:nvPr userDrawn="1"/>
        </p:nvSpPr>
        <p:spPr>
          <a:xfrm>
            <a:off x="217869" y="6160816"/>
            <a:ext cx="1688979" cy="27699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r>
              <a:rPr lang="en-NZ" sz="1200" spc="300" dirty="0">
                <a:solidFill>
                  <a:schemeClr val="tx1">
                    <a:lumMod val="75000"/>
                  </a:schemeClr>
                </a:solidFill>
              </a:rPr>
              <a:t>PAGE </a:t>
            </a:r>
            <a:fld id="{D4E8CDB2-D731-48D2-A1AB-07B19466796C}" type="slidenum">
              <a:rPr lang="en-NZ" sz="1200" spc="300" smtClean="0">
                <a:solidFill>
                  <a:schemeClr val="tx1">
                    <a:lumMod val="75000"/>
                  </a:schemeClr>
                </a:solidFill>
              </a:rPr>
              <a:t>‹#›</a:t>
            </a:fld>
            <a:endParaRPr lang="en-NZ" sz="1200" spc="3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1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72" y="5947636"/>
            <a:ext cx="10290629" cy="91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 userDrawn="1"/>
        </p:nvSpPr>
        <p:spPr>
          <a:xfrm>
            <a:off x="-2" y="1003303"/>
            <a:ext cx="12193852" cy="501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34769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" y="4132"/>
            <a:ext cx="12192003" cy="999168"/>
            <a:chOff x="-1" y="2565982"/>
            <a:chExt cx="11363641" cy="9312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"/>
            <a:stretch/>
          </p:blipFill>
          <p:spPr>
            <a:xfrm flipH="1">
              <a:off x="-1" y="2565982"/>
              <a:ext cx="11363641" cy="93128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" y="2565982"/>
              <a:ext cx="11363639" cy="931283"/>
            </a:xfrm>
            <a:prstGeom prst="rect">
              <a:avLst/>
            </a:prstGeom>
            <a:solidFill>
              <a:schemeClr val="accent6">
                <a:lumMod val="1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0" name="Freeform 9"/>
            <p:cNvSpPr/>
            <p:nvPr/>
          </p:nvSpPr>
          <p:spPr>
            <a:xfrm rot="5400000">
              <a:off x="54564" y="2792307"/>
              <a:ext cx="931281" cy="478636"/>
            </a:xfrm>
            <a:custGeom>
              <a:avLst/>
              <a:gdLst>
                <a:gd name="connsiteX0" fmla="*/ 0 w 1306548"/>
                <a:gd name="connsiteY0" fmla="*/ 0 h 671507"/>
                <a:gd name="connsiteX1" fmla="*/ 983799 w 1306548"/>
                <a:gd name="connsiteY1" fmla="*/ 520808 h 671507"/>
                <a:gd name="connsiteX2" fmla="*/ 1161436 w 1306548"/>
                <a:gd name="connsiteY2" fmla="*/ 550478 h 671507"/>
                <a:gd name="connsiteX3" fmla="*/ 1306548 w 1306548"/>
                <a:gd name="connsiteY3" fmla="*/ 507464 h 671507"/>
                <a:gd name="connsiteX4" fmla="*/ 1306548 w 1306548"/>
                <a:gd name="connsiteY4" fmla="*/ 616969 h 671507"/>
                <a:gd name="connsiteX5" fmla="*/ 1164443 w 1306548"/>
                <a:gd name="connsiteY5" fmla="*/ 658907 h 671507"/>
                <a:gd name="connsiteX6" fmla="*/ 950353 w 1306548"/>
                <a:gd name="connsiteY6" fmla="*/ 623147 h 671507"/>
                <a:gd name="connsiteX7" fmla="*/ 0 w 1306548"/>
                <a:gd name="connsiteY7" fmla="*/ 120046 h 67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6548" h="671507">
                  <a:moveTo>
                    <a:pt x="0" y="0"/>
                  </a:moveTo>
                  <a:lnTo>
                    <a:pt x="983799" y="520808"/>
                  </a:lnTo>
                  <a:cubicBezTo>
                    <a:pt x="1043011" y="557895"/>
                    <a:pt x="1094823" y="572731"/>
                    <a:pt x="1161436" y="550478"/>
                  </a:cubicBezTo>
                  <a:lnTo>
                    <a:pt x="1306548" y="507464"/>
                  </a:lnTo>
                  <a:lnTo>
                    <a:pt x="1306548" y="616969"/>
                  </a:lnTo>
                  <a:lnTo>
                    <a:pt x="1164443" y="658907"/>
                  </a:lnTo>
                  <a:cubicBezTo>
                    <a:pt x="1084160" y="685726"/>
                    <a:pt x="1021716" y="667846"/>
                    <a:pt x="950353" y="623147"/>
                  </a:cubicBezTo>
                  <a:lnTo>
                    <a:pt x="0" y="120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sp>
        <p:nvSpPr>
          <p:cNvPr id="60" name="Rectangle 59"/>
          <p:cNvSpPr/>
          <p:nvPr userDrawn="1"/>
        </p:nvSpPr>
        <p:spPr>
          <a:xfrm>
            <a:off x="0" y="5740400"/>
            <a:ext cx="12193851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59" name="TextBox 58"/>
          <p:cNvSpPr txBox="1"/>
          <p:nvPr userDrawn="1"/>
        </p:nvSpPr>
        <p:spPr>
          <a:xfrm>
            <a:off x="217869" y="6160816"/>
            <a:ext cx="1688979" cy="276999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r>
              <a:rPr lang="en-NZ" sz="1200" spc="300" dirty="0">
                <a:solidFill>
                  <a:schemeClr val="tx1">
                    <a:lumMod val="75000"/>
                  </a:schemeClr>
                </a:solidFill>
              </a:rPr>
              <a:t>PAGE </a:t>
            </a:r>
            <a:fld id="{D4E8CDB2-D731-48D2-A1AB-07B19466796C}" type="slidenum">
              <a:rPr lang="en-NZ" sz="1200" spc="300" smtClean="0">
                <a:solidFill>
                  <a:schemeClr val="tx1">
                    <a:lumMod val="75000"/>
                  </a:schemeClr>
                </a:solidFill>
              </a:rPr>
              <a:t>‹#›</a:t>
            </a:fld>
            <a:endParaRPr lang="en-NZ" sz="1200" spc="3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1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72" y="5947636"/>
            <a:ext cx="10290629" cy="91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 userDrawn="1"/>
        </p:nvSpPr>
        <p:spPr>
          <a:xfrm>
            <a:off x="-2" y="1003315"/>
            <a:ext cx="12193852" cy="50260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25601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96" y="0"/>
            <a:ext cx="12196599" cy="58674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553200"/>
          </a:xfrm>
          <a:prstGeom prst="rect">
            <a:avLst/>
          </a:prstGeom>
          <a:solidFill>
            <a:schemeClr val="accent6">
              <a:lumMod val="1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9" name="Freeform 8"/>
          <p:cNvSpPr/>
          <p:nvPr userDrawn="1"/>
        </p:nvSpPr>
        <p:spPr>
          <a:xfrm>
            <a:off x="2" y="2"/>
            <a:ext cx="5321300" cy="4086028"/>
          </a:xfrm>
          <a:custGeom>
            <a:avLst/>
            <a:gdLst>
              <a:gd name="connsiteX0" fmla="*/ 0 w 5321300"/>
              <a:gd name="connsiteY0" fmla="*/ 0 h 4086028"/>
              <a:gd name="connsiteX1" fmla="*/ 5321300 w 5321300"/>
              <a:gd name="connsiteY1" fmla="*/ 0 h 4086028"/>
              <a:gd name="connsiteX2" fmla="*/ 5321300 w 5321300"/>
              <a:gd name="connsiteY2" fmla="*/ 2924279 h 4086028"/>
              <a:gd name="connsiteX3" fmla="*/ 5317841 w 5321300"/>
              <a:gd name="connsiteY3" fmla="*/ 2924279 h 4086028"/>
              <a:gd name="connsiteX4" fmla="*/ 5062562 w 5321300"/>
              <a:gd name="connsiteY4" fmla="*/ 3006403 h 4086028"/>
              <a:gd name="connsiteX5" fmla="*/ 1527885 w 5321300"/>
              <a:gd name="connsiteY5" fmla="*/ 4075573 h 4086028"/>
              <a:gd name="connsiteX6" fmla="*/ 1350248 w 5321300"/>
              <a:gd name="connsiteY6" fmla="*/ 4045903 h 4086028"/>
              <a:gd name="connsiteX7" fmla="*/ 353013 w 5321300"/>
              <a:gd name="connsiteY7" fmla="*/ 3517982 h 4086028"/>
              <a:gd name="connsiteX8" fmla="*/ 0 w 5321300"/>
              <a:gd name="connsiteY8" fmla="*/ 3341817 h 408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300" h="4086028">
                <a:moveTo>
                  <a:pt x="0" y="0"/>
                </a:moveTo>
                <a:lnTo>
                  <a:pt x="5321300" y="0"/>
                </a:lnTo>
                <a:lnTo>
                  <a:pt x="5321300" y="2924279"/>
                </a:lnTo>
                <a:lnTo>
                  <a:pt x="5317841" y="2924279"/>
                </a:lnTo>
                <a:lnTo>
                  <a:pt x="5062562" y="3006403"/>
                </a:lnTo>
                <a:cubicBezTo>
                  <a:pt x="3888499" y="3377396"/>
                  <a:pt x="2710274" y="3730657"/>
                  <a:pt x="1527885" y="4075573"/>
                </a:cubicBezTo>
                <a:cubicBezTo>
                  <a:pt x="1461272" y="4097826"/>
                  <a:pt x="1409460" y="4082990"/>
                  <a:pt x="1350248" y="4045903"/>
                </a:cubicBezTo>
                <a:cubicBezTo>
                  <a:pt x="1020882" y="3864173"/>
                  <a:pt x="688277" y="3688470"/>
                  <a:pt x="353013" y="3517982"/>
                </a:cubicBezTo>
                <a:lnTo>
                  <a:pt x="0" y="3341817"/>
                </a:lnTo>
                <a:close/>
              </a:path>
            </a:pathLst>
          </a:custGeom>
          <a:solidFill>
            <a:schemeClr val="accent6">
              <a:lumMod val="1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867471"/>
            <a:ext cx="12193851" cy="7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62" name="Freeform 61"/>
          <p:cNvSpPr/>
          <p:nvPr userDrawn="1"/>
        </p:nvSpPr>
        <p:spPr>
          <a:xfrm>
            <a:off x="12" y="2820057"/>
            <a:ext cx="5323151" cy="1272323"/>
          </a:xfrm>
          <a:custGeom>
            <a:avLst/>
            <a:gdLst>
              <a:gd name="connsiteX0" fmla="*/ 5319691 w 5323150"/>
              <a:gd name="connsiteY0" fmla="*/ 0 h 1272323"/>
              <a:gd name="connsiteX1" fmla="*/ 5323150 w 5323150"/>
              <a:gd name="connsiteY1" fmla="*/ 0 h 1272323"/>
              <a:gd name="connsiteX2" fmla="*/ 5323150 w 5323150"/>
              <a:gd name="connsiteY2" fmla="*/ 117720 h 1272323"/>
              <a:gd name="connsiteX3" fmla="*/ 4730601 w 5323150"/>
              <a:gd name="connsiteY3" fmla="*/ 302657 h 1272323"/>
              <a:gd name="connsiteX4" fmla="*/ 1532742 w 5323150"/>
              <a:gd name="connsiteY4" fmla="*/ 1259723 h 1272323"/>
              <a:gd name="connsiteX5" fmla="*/ 1318652 w 5323150"/>
              <a:gd name="connsiteY5" fmla="*/ 1223963 h 1272323"/>
              <a:gd name="connsiteX6" fmla="*/ 116767 w 5323150"/>
              <a:gd name="connsiteY6" fmla="*/ 587705 h 1272323"/>
              <a:gd name="connsiteX7" fmla="*/ 0 w 5323150"/>
              <a:gd name="connsiteY7" fmla="*/ 529435 h 1272323"/>
              <a:gd name="connsiteX8" fmla="*/ 0 w 5323150"/>
              <a:gd name="connsiteY8" fmla="*/ 416615 h 1272323"/>
              <a:gd name="connsiteX9" fmla="*/ 354863 w 5323150"/>
              <a:gd name="connsiteY9" fmla="*/ 593703 h 1272323"/>
              <a:gd name="connsiteX10" fmla="*/ 1352098 w 5323150"/>
              <a:gd name="connsiteY10" fmla="*/ 1121624 h 1272323"/>
              <a:gd name="connsiteX11" fmla="*/ 1529735 w 5323150"/>
              <a:gd name="connsiteY11" fmla="*/ 1151294 h 1272323"/>
              <a:gd name="connsiteX12" fmla="*/ 5064412 w 5323150"/>
              <a:gd name="connsiteY12" fmla="*/ 82124 h 12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23150" h="1272323">
                <a:moveTo>
                  <a:pt x="5319691" y="0"/>
                </a:moveTo>
                <a:lnTo>
                  <a:pt x="5323150" y="0"/>
                </a:lnTo>
                <a:lnTo>
                  <a:pt x="5323150" y="117720"/>
                </a:lnTo>
                <a:lnTo>
                  <a:pt x="4730601" y="302657"/>
                </a:lnTo>
                <a:cubicBezTo>
                  <a:pt x="3667471" y="630518"/>
                  <a:pt x="2601518" y="947949"/>
                  <a:pt x="1532742" y="1259723"/>
                </a:cubicBezTo>
                <a:cubicBezTo>
                  <a:pt x="1452459" y="1286542"/>
                  <a:pt x="1390015" y="1268662"/>
                  <a:pt x="1318652" y="1223963"/>
                </a:cubicBezTo>
                <a:cubicBezTo>
                  <a:pt x="921693" y="1004940"/>
                  <a:pt x="520833" y="793180"/>
                  <a:pt x="116767" y="587705"/>
                </a:cubicBezTo>
                <a:lnTo>
                  <a:pt x="0" y="529435"/>
                </a:lnTo>
                <a:lnTo>
                  <a:pt x="0" y="416615"/>
                </a:lnTo>
                <a:lnTo>
                  <a:pt x="354863" y="593703"/>
                </a:lnTo>
                <a:cubicBezTo>
                  <a:pt x="690127" y="764191"/>
                  <a:pt x="1022732" y="939894"/>
                  <a:pt x="1352098" y="1121624"/>
                </a:cubicBezTo>
                <a:cubicBezTo>
                  <a:pt x="1411310" y="1158711"/>
                  <a:pt x="1463122" y="1173547"/>
                  <a:pt x="1529735" y="1151294"/>
                </a:cubicBezTo>
                <a:cubicBezTo>
                  <a:pt x="2712124" y="806378"/>
                  <a:pt x="3890349" y="453117"/>
                  <a:pt x="5064412" y="82124"/>
                </a:cubicBezTo>
                <a:close/>
              </a:path>
            </a:pathLst>
          </a:custGeom>
          <a:solidFill>
            <a:srgbClr val="FA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pic>
        <p:nvPicPr>
          <p:cNvPr id="59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72" y="5947636"/>
            <a:ext cx="10290629" cy="91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756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9" y="0"/>
            <a:ext cx="12193849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" y="0"/>
            <a:ext cx="12191999" cy="6553200"/>
          </a:xfrm>
          <a:prstGeom prst="rect">
            <a:avLst/>
          </a:prstGeom>
          <a:solidFill>
            <a:schemeClr val="accent6">
              <a:lumMod val="1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9" name="Freeform 8"/>
          <p:cNvSpPr/>
          <p:nvPr userDrawn="1"/>
        </p:nvSpPr>
        <p:spPr>
          <a:xfrm>
            <a:off x="2" y="2"/>
            <a:ext cx="5321300" cy="4086028"/>
          </a:xfrm>
          <a:custGeom>
            <a:avLst/>
            <a:gdLst>
              <a:gd name="connsiteX0" fmla="*/ 0 w 5321300"/>
              <a:gd name="connsiteY0" fmla="*/ 0 h 4086028"/>
              <a:gd name="connsiteX1" fmla="*/ 5321300 w 5321300"/>
              <a:gd name="connsiteY1" fmla="*/ 0 h 4086028"/>
              <a:gd name="connsiteX2" fmla="*/ 5321300 w 5321300"/>
              <a:gd name="connsiteY2" fmla="*/ 2924279 h 4086028"/>
              <a:gd name="connsiteX3" fmla="*/ 5317841 w 5321300"/>
              <a:gd name="connsiteY3" fmla="*/ 2924279 h 4086028"/>
              <a:gd name="connsiteX4" fmla="*/ 5062562 w 5321300"/>
              <a:gd name="connsiteY4" fmla="*/ 3006403 h 4086028"/>
              <a:gd name="connsiteX5" fmla="*/ 1527885 w 5321300"/>
              <a:gd name="connsiteY5" fmla="*/ 4075573 h 4086028"/>
              <a:gd name="connsiteX6" fmla="*/ 1350248 w 5321300"/>
              <a:gd name="connsiteY6" fmla="*/ 4045903 h 4086028"/>
              <a:gd name="connsiteX7" fmla="*/ 353013 w 5321300"/>
              <a:gd name="connsiteY7" fmla="*/ 3517982 h 4086028"/>
              <a:gd name="connsiteX8" fmla="*/ 0 w 5321300"/>
              <a:gd name="connsiteY8" fmla="*/ 3341817 h 408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300" h="4086028">
                <a:moveTo>
                  <a:pt x="0" y="0"/>
                </a:moveTo>
                <a:lnTo>
                  <a:pt x="5321300" y="0"/>
                </a:lnTo>
                <a:lnTo>
                  <a:pt x="5321300" y="2924279"/>
                </a:lnTo>
                <a:lnTo>
                  <a:pt x="5317841" y="2924279"/>
                </a:lnTo>
                <a:lnTo>
                  <a:pt x="5062562" y="3006403"/>
                </a:lnTo>
                <a:cubicBezTo>
                  <a:pt x="3888499" y="3377396"/>
                  <a:pt x="2710274" y="3730657"/>
                  <a:pt x="1527885" y="4075573"/>
                </a:cubicBezTo>
                <a:cubicBezTo>
                  <a:pt x="1461272" y="4097826"/>
                  <a:pt x="1409460" y="4082990"/>
                  <a:pt x="1350248" y="4045903"/>
                </a:cubicBezTo>
                <a:cubicBezTo>
                  <a:pt x="1020882" y="3864173"/>
                  <a:pt x="688277" y="3688470"/>
                  <a:pt x="353013" y="3517982"/>
                </a:cubicBezTo>
                <a:lnTo>
                  <a:pt x="0" y="3341817"/>
                </a:lnTo>
                <a:close/>
              </a:path>
            </a:pathLst>
          </a:custGeom>
          <a:solidFill>
            <a:schemeClr val="accent6">
              <a:lumMod val="1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867471"/>
            <a:ext cx="12193851" cy="7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62" name="Freeform 61"/>
          <p:cNvSpPr/>
          <p:nvPr userDrawn="1"/>
        </p:nvSpPr>
        <p:spPr>
          <a:xfrm>
            <a:off x="12" y="2820057"/>
            <a:ext cx="5323151" cy="1272323"/>
          </a:xfrm>
          <a:custGeom>
            <a:avLst/>
            <a:gdLst>
              <a:gd name="connsiteX0" fmla="*/ 5319691 w 5323150"/>
              <a:gd name="connsiteY0" fmla="*/ 0 h 1272323"/>
              <a:gd name="connsiteX1" fmla="*/ 5323150 w 5323150"/>
              <a:gd name="connsiteY1" fmla="*/ 0 h 1272323"/>
              <a:gd name="connsiteX2" fmla="*/ 5323150 w 5323150"/>
              <a:gd name="connsiteY2" fmla="*/ 117720 h 1272323"/>
              <a:gd name="connsiteX3" fmla="*/ 4730601 w 5323150"/>
              <a:gd name="connsiteY3" fmla="*/ 302657 h 1272323"/>
              <a:gd name="connsiteX4" fmla="*/ 1532742 w 5323150"/>
              <a:gd name="connsiteY4" fmla="*/ 1259723 h 1272323"/>
              <a:gd name="connsiteX5" fmla="*/ 1318652 w 5323150"/>
              <a:gd name="connsiteY5" fmla="*/ 1223963 h 1272323"/>
              <a:gd name="connsiteX6" fmla="*/ 116767 w 5323150"/>
              <a:gd name="connsiteY6" fmla="*/ 587705 h 1272323"/>
              <a:gd name="connsiteX7" fmla="*/ 0 w 5323150"/>
              <a:gd name="connsiteY7" fmla="*/ 529435 h 1272323"/>
              <a:gd name="connsiteX8" fmla="*/ 0 w 5323150"/>
              <a:gd name="connsiteY8" fmla="*/ 416615 h 1272323"/>
              <a:gd name="connsiteX9" fmla="*/ 354863 w 5323150"/>
              <a:gd name="connsiteY9" fmla="*/ 593703 h 1272323"/>
              <a:gd name="connsiteX10" fmla="*/ 1352098 w 5323150"/>
              <a:gd name="connsiteY10" fmla="*/ 1121624 h 1272323"/>
              <a:gd name="connsiteX11" fmla="*/ 1529735 w 5323150"/>
              <a:gd name="connsiteY11" fmla="*/ 1151294 h 1272323"/>
              <a:gd name="connsiteX12" fmla="*/ 5064412 w 5323150"/>
              <a:gd name="connsiteY12" fmla="*/ 82124 h 12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23150" h="1272323">
                <a:moveTo>
                  <a:pt x="5319691" y="0"/>
                </a:moveTo>
                <a:lnTo>
                  <a:pt x="5323150" y="0"/>
                </a:lnTo>
                <a:lnTo>
                  <a:pt x="5323150" y="117720"/>
                </a:lnTo>
                <a:lnTo>
                  <a:pt x="4730601" y="302657"/>
                </a:lnTo>
                <a:cubicBezTo>
                  <a:pt x="3667471" y="630518"/>
                  <a:pt x="2601518" y="947949"/>
                  <a:pt x="1532742" y="1259723"/>
                </a:cubicBezTo>
                <a:cubicBezTo>
                  <a:pt x="1452459" y="1286542"/>
                  <a:pt x="1390015" y="1268662"/>
                  <a:pt x="1318652" y="1223963"/>
                </a:cubicBezTo>
                <a:cubicBezTo>
                  <a:pt x="921693" y="1004940"/>
                  <a:pt x="520833" y="793180"/>
                  <a:pt x="116767" y="587705"/>
                </a:cubicBezTo>
                <a:lnTo>
                  <a:pt x="0" y="529435"/>
                </a:lnTo>
                <a:lnTo>
                  <a:pt x="0" y="416615"/>
                </a:lnTo>
                <a:lnTo>
                  <a:pt x="354863" y="593703"/>
                </a:lnTo>
                <a:cubicBezTo>
                  <a:pt x="690127" y="764191"/>
                  <a:pt x="1022732" y="939894"/>
                  <a:pt x="1352098" y="1121624"/>
                </a:cubicBezTo>
                <a:cubicBezTo>
                  <a:pt x="1411310" y="1158711"/>
                  <a:pt x="1463122" y="1173547"/>
                  <a:pt x="1529735" y="1151294"/>
                </a:cubicBezTo>
                <a:cubicBezTo>
                  <a:pt x="2712124" y="806378"/>
                  <a:pt x="3890349" y="453117"/>
                  <a:pt x="5064412" y="82124"/>
                </a:cubicBezTo>
                <a:close/>
              </a:path>
            </a:pathLst>
          </a:custGeom>
          <a:solidFill>
            <a:srgbClr val="FA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pic>
        <p:nvPicPr>
          <p:cNvPr id="59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72" y="5947636"/>
            <a:ext cx="10290629" cy="91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94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7" y="1"/>
            <a:ext cx="12204219" cy="5874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0152" cy="6553200"/>
          </a:xfrm>
          <a:prstGeom prst="rect">
            <a:avLst/>
          </a:prstGeom>
          <a:solidFill>
            <a:schemeClr val="accent6">
              <a:lumMod val="1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9" name="Freeform 8"/>
          <p:cNvSpPr/>
          <p:nvPr userDrawn="1"/>
        </p:nvSpPr>
        <p:spPr>
          <a:xfrm>
            <a:off x="2" y="2"/>
            <a:ext cx="5321300" cy="4086028"/>
          </a:xfrm>
          <a:custGeom>
            <a:avLst/>
            <a:gdLst>
              <a:gd name="connsiteX0" fmla="*/ 0 w 5321300"/>
              <a:gd name="connsiteY0" fmla="*/ 0 h 4086028"/>
              <a:gd name="connsiteX1" fmla="*/ 5321300 w 5321300"/>
              <a:gd name="connsiteY1" fmla="*/ 0 h 4086028"/>
              <a:gd name="connsiteX2" fmla="*/ 5321300 w 5321300"/>
              <a:gd name="connsiteY2" fmla="*/ 2924279 h 4086028"/>
              <a:gd name="connsiteX3" fmla="*/ 5317841 w 5321300"/>
              <a:gd name="connsiteY3" fmla="*/ 2924279 h 4086028"/>
              <a:gd name="connsiteX4" fmla="*/ 5062562 w 5321300"/>
              <a:gd name="connsiteY4" fmla="*/ 3006403 h 4086028"/>
              <a:gd name="connsiteX5" fmla="*/ 1527885 w 5321300"/>
              <a:gd name="connsiteY5" fmla="*/ 4075573 h 4086028"/>
              <a:gd name="connsiteX6" fmla="*/ 1350248 w 5321300"/>
              <a:gd name="connsiteY6" fmla="*/ 4045903 h 4086028"/>
              <a:gd name="connsiteX7" fmla="*/ 353013 w 5321300"/>
              <a:gd name="connsiteY7" fmla="*/ 3517982 h 4086028"/>
              <a:gd name="connsiteX8" fmla="*/ 0 w 5321300"/>
              <a:gd name="connsiteY8" fmla="*/ 3341817 h 408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300" h="4086028">
                <a:moveTo>
                  <a:pt x="0" y="0"/>
                </a:moveTo>
                <a:lnTo>
                  <a:pt x="5321300" y="0"/>
                </a:lnTo>
                <a:lnTo>
                  <a:pt x="5321300" y="2924279"/>
                </a:lnTo>
                <a:lnTo>
                  <a:pt x="5317841" y="2924279"/>
                </a:lnTo>
                <a:lnTo>
                  <a:pt x="5062562" y="3006403"/>
                </a:lnTo>
                <a:cubicBezTo>
                  <a:pt x="3888499" y="3377396"/>
                  <a:pt x="2710274" y="3730657"/>
                  <a:pt x="1527885" y="4075573"/>
                </a:cubicBezTo>
                <a:cubicBezTo>
                  <a:pt x="1461272" y="4097826"/>
                  <a:pt x="1409460" y="4082990"/>
                  <a:pt x="1350248" y="4045903"/>
                </a:cubicBezTo>
                <a:cubicBezTo>
                  <a:pt x="1020882" y="3864173"/>
                  <a:pt x="688277" y="3688470"/>
                  <a:pt x="353013" y="3517982"/>
                </a:cubicBezTo>
                <a:lnTo>
                  <a:pt x="0" y="3341817"/>
                </a:lnTo>
                <a:close/>
              </a:path>
            </a:pathLst>
          </a:custGeom>
          <a:solidFill>
            <a:schemeClr val="accent6">
              <a:lumMod val="1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867471"/>
            <a:ext cx="12193851" cy="7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sp>
        <p:nvSpPr>
          <p:cNvPr id="62" name="Freeform 61"/>
          <p:cNvSpPr/>
          <p:nvPr userDrawn="1"/>
        </p:nvSpPr>
        <p:spPr>
          <a:xfrm>
            <a:off x="12" y="2820057"/>
            <a:ext cx="5323151" cy="1272323"/>
          </a:xfrm>
          <a:custGeom>
            <a:avLst/>
            <a:gdLst>
              <a:gd name="connsiteX0" fmla="*/ 5319691 w 5323150"/>
              <a:gd name="connsiteY0" fmla="*/ 0 h 1272323"/>
              <a:gd name="connsiteX1" fmla="*/ 5323150 w 5323150"/>
              <a:gd name="connsiteY1" fmla="*/ 0 h 1272323"/>
              <a:gd name="connsiteX2" fmla="*/ 5323150 w 5323150"/>
              <a:gd name="connsiteY2" fmla="*/ 117720 h 1272323"/>
              <a:gd name="connsiteX3" fmla="*/ 4730601 w 5323150"/>
              <a:gd name="connsiteY3" fmla="*/ 302657 h 1272323"/>
              <a:gd name="connsiteX4" fmla="*/ 1532742 w 5323150"/>
              <a:gd name="connsiteY4" fmla="*/ 1259723 h 1272323"/>
              <a:gd name="connsiteX5" fmla="*/ 1318652 w 5323150"/>
              <a:gd name="connsiteY5" fmla="*/ 1223963 h 1272323"/>
              <a:gd name="connsiteX6" fmla="*/ 116767 w 5323150"/>
              <a:gd name="connsiteY6" fmla="*/ 587705 h 1272323"/>
              <a:gd name="connsiteX7" fmla="*/ 0 w 5323150"/>
              <a:gd name="connsiteY7" fmla="*/ 529435 h 1272323"/>
              <a:gd name="connsiteX8" fmla="*/ 0 w 5323150"/>
              <a:gd name="connsiteY8" fmla="*/ 416615 h 1272323"/>
              <a:gd name="connsiteX9" fmla="*/ 354863 w 5323150"/>
              <a:gd name="connsiteY9" fmla="*/ 593703 h 1272323"/>
              <a:gd name="connsiteX10" fmla="*/ 1352098 w 5323150"/>
              <a:gd name="connsiteY10" fmla="*/ 1121624 h 1272323"/>
              <a:gd name="connsiteX11" fmla="*/ 1529735 w 5323150"/>
              <a:gd name="connsiteY11" fmla="*/ 1151294 h 1272323"/>
              <a:gd name="connsiteX12" fmla="*/ 5064412 w 5323150"/>
              <a:gd name="connsiteY12" fmla="*/ 82124 h 12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23150" h="1272323">
                <a:moveTo>
                  <a:pt x="5319691" y="0"/>
                </a:moveTo>
                <a:lnTo>
                  <a:pt x="5323150" y="0"/>
                </a:lnTo>
                <a:lnTo>
                  <a:pt x="5323150" y="117720"/>
                </a:lnTo>
                <a:lnTo>
                  <a:pt x="4730601" y="302657"/>
                </a:lnTo>
                <a:cubicBezTo>
                  <a:pt x="3667471" y="630518"/>
                  <a:pt x="2601518" y="947949"/>
                  <a:pt x="1532742" y="1259723"/>
                </a:cubicBezTo>
                <a:cubicBezTo>
                  <a:pt x="1452459" y="1286542"/>
                  <a:pt x="1390015" y="1268662"/>
                  <a:pt x="1318652" y="1223963"/>
                </a:cubicBezTo>
                <a:cubicBezTo>
                  <a:pt x="921693" y="1004940"/>
                  <a:pt x="520833" y="793180"/>
                  <a:pt x="116767" y="587705"/>
                </a:cubicBezTo>
                <a:lnTo>
                  <a:pt x="0" y="529435"/>
                </a:lnTo>
                <a:lnTo>
                  <a:pt x="0" y="416615"/>
                </a:lnTo>
                <a:lnTo>
                  <a:pt x="354863" y="593703"/>
                </a:lnTo>
                <a:cubicBezTo>
                  <a:pt x="690127" y="764191"/>
                  <a:pt x="1022732" y="939894"/>
                  <a:pt x="1352098" y="1121624"/>
                </a:cubicBezTo>
                <a:cubicBezTo>
                  <a:pt x="1411310" y="1158711"/>
                  <a:pt x="1463122" y="1173547"/>
                  <a:pt x="1529735" y="1151294"/>
                </a:cubicBezTo>
                <a:cubicBezTo>
                  <a:pt x="2712124" y="806378"/>
                  <a:pt x="3890349" y="453117"/>
                  <a:pt x="5064412" y="82124"/>
                </a:cubicBezTo>
                <a:close/>
              </a:path>
            </a:pathLst>
          </a:custGeom>
          <a:solidFill>
            <a:srgbClr val="FA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718" rIns="91372" bIns="45718" rtlCol="0" anchor="ctr"/>
          <a:lstStyle/>
          <a:p>
            <a:pPr algn="ctr"/>
            <a:endParaRPr lang="en-NZ" dirty="0"/>
          </a:p>
        </p:txBody>
      </p:sp>
      <p:pic>
        <p:nvPicPr>
          <p:cNvPr id="58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72" y="5947636"/>
            <a:ext cx="10290629" cy="91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4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8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9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6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5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4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1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3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6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15" r:id="rId5"/>
    <p:sldLayoutId id="2147483720" r:id="rId6"/>
    <p:sldLayoutId id="2147483716" r:id="rId7"/>
    <p:sldLayoutId id="2147483717" r:id="rId8"/>
    <p:sldLayoutId id="2147483718" r:id="rId9"/>
    <p:sldLayoutId id="2147483719" r:id="rId10"/>
    <p:sldLayoutId id="2147483721" r:id="rId11"/>
    <p:sldLayoutId id="2147483735" r:id="rId12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3" name="Round Same Side Corner Rectangle 2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56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xStyles>
    <p:titleStyle>
      <a:lvl1pPr algn="l" defTabSz="9136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8" indent="-228418" algn="l" defTabSz="9136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5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6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0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69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8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3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9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7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eaussiebeefandlamb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cgolding@mlana.com" TargetMode="External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3.jpeg"/><Relationship Id="rId4" Type="http://schemas.openxmlformats.org/officeDocument/2006/relationships/hyperlink" Target="mailto:menumattersnow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254" y="951866"/>
            <a:ext cx="10888036" cy="1015659"/>
          </a:xfrm>
          <a:prstGeom prst="rect">
            <a:avLst/>
          </a:prstGeom>
          <a:noFill/>
          <a:ln w="28575">
            <a:noFill/>
          </a:ln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Reaching</a:t>
            </a:r>
            <a:r>
              <a:rPr kumimoji="0" lang="en-NZ" sz="4400" b="1" i="0" u="none" strike="noStrike" kern="1200" cap="none" spc="30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changed consumer</a:t>
            </a:r>
            <a:r>
              <a:rPr kumimoji="0" lang="en-NZ" sz="4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362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36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Telling the right story with your menu</a:t>
            </a:r>
            <a:endParaRPr kumimoji="0" lang="en-NZ" sz="360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0580" y="696686"/>
            <a:ext cx="3762845" cy="1337136"/>
            <a:chOff x="780580" y="490153"/>
            <a:chExt cx="3564195" cy="154366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780580" y="2033821"/>
              <a:ext cx="356419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80580" y="490153"/>
              <a:ext cx="3564195" cy="0"/>
            </a:xfrm>
            <a:prstGeom prst="line">
              <a:avLst/>
            </a:prstGeom>
            <a:ln w="28575">
              <a:solidFill>
                <a:srgbClr val="FAB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30412" y="2098804"/>
            <a:ext cx="3657919" cy="461665"/>
          </a:xfrm>
          <a:prstGeom prst="rect">
            <a:avLst/>
          </a:prstGeom>
          <a:noFill/>
        </p:spPr>
        <p:txBody>
          <a:bodyPr wrap="square" lIns="91372" tIns="45718" rIns="91372" bIns="45718" rtlCol="0">
            <a:spAutoFit/>
          </a:bodyPr>
          <a:lstStyle/>
          <a:p>
            <a:pPr marL="0" marR="0" lvl="0" indent="0" algn="l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 2020</a:t>
            </a:r>
          </a:p>
        </p:txBody>
      </p:sp>
    </p:spTree>
    <p:extLst>
      <p:ext uri="{BB962C8B-B14F-4D97-AF65-F5344CB8AC3E}">
        <p14:creationId xmlns:p14="http://schemas.microsoft.com/office/powerpoint/2010/main" val="264219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1BBAB1-BADB-4E3B-A4E6-39798185C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5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42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FFEE74-67C6-4D7B-8E78-1328909CB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F04624-EF02-4520-BF23-4796A8F20BAE}"/>
              </a:ext>
            </a:extLst>
          </p:cNvPr>
          <p:cNvSpPr/>
          <p:nvPr/>
        </p:nvSpPr>
        <p:spPr>
          <a:xfrm>
            <a:off x="8160774" y="383458"/>
            <a:ext cx="3716594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54%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concerned about damage to the environment due to COVID-19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7" name="Round Same Side Corner Rectangle 6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51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op 5 ethical companies and brands | Ethical Consumer">
            <a:extLst>
              <a:ext uri="{FF2B5EF4-FFF2-40B4-BE49-F238E27FC236}">
                <a16:creationId xmlns:a16="http://schemas.microsoft.com/office/drawing/2014/main" id="{384D5177-42AA-4301-B6E8-F3C336A7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B6C9F9-04C6-4C40-ABE6-4D33273F60A8}"/>
              </a:ext>
            </a:extLst>
          </p:cNvPr>
          <p:cNvSpPr/>
          <p:nvPr/>
        </p:nvSpPr>
        <p:spPr>
          <a:xfrm>
            <a:off x="147487" y="3616790"/>
            <a:ext cx="2625213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7X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growth in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RECYCLABLE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product sales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CD7A7B-0BD9-4BFD-AFE7-E841BBEA814B}"/>
              </a:ext>
            </a:extLst>
          </p:cNvPr>
          <p:cNvSpPr/>
          <p:nvPr/>
        </p:nvSpPr>
        <p:spPr>
          <a:xfrm>
            <a:off x="3234816" y="3616789"/>
            <a:ext cx="2625213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12X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growth in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ETHICAL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product sales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245003-A65B-40D9-A051-3754188108DF}"/>
              </a:ext>
            </a:extLst>
          </p:cNvPr>
          <p:cNvSpPr/>
          <p:nvPr/>
        </p:nvSpPr>
        <p:spPr>
          <a:xfrm>
            <a:off x="6322145" y="3616789"/>
            <a:ext cx="2625213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22X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growth in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RECYCLABLE PACKAGING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product sales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ECF9C-699D-47DE-B81D-82DAE044A022}"/>
              </a:ext>
            </a:extLst>
          </p:cNvPr>
          <p:cNvSpPr/>
          <p:nvPr/>
        </p:nvSpPr>
        <p:spPr>
          <a:xfrm>
            <a:off x="9409474" y="3616789"/>
            <a:ext cx="2625213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4X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growth in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HUMANELY RAISED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product sales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DCF334-B347-49A7-BC01-A644B364FB39}"/>
              </a:ext>
            </a:extLst>
          </p:cNvPr>
          <p:cNvSpPr/>
          <p:nvPr/>
        </p:nvSpPr>
        <p:spPr>
          <a:xfrm>
            <a:off x="9497963" y="1490615"/>
            <a:ext cx="2340074" cy="19491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+73%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GRASSFED BEEF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sales vs </a:t>
            </a:r>
            <a:r>
              <a:rPr lang="en-US" sz="1600" dirty="0" err="1">
                <a:latin typeface="Century Gothic" panose="020B0502020202020204" pitchFamily="34" charset="0"/>
              </a:rPr>
              <a:t>yr</a:t>
            </a:r>
            <a:r>
              <a:rPr lang="en-US" sz="1600" dirty="0">
                <a:latin typeface="Century Gothic" panose="020B0502020202020204" pitchFamily="34" charset="0"/>
              </a:rPr>
              <a:t> ago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77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70CBC-F3FB-4E23-B718-2F0D170BE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F127DD-20F3-45C9-AA52-FCA46BA90E1D}"/>
              </a:ext>
            </a:extLst>
          </p:cNvPr>
          <p:cNvSpPr/>
          <p:nvPr/>
        </p:nvSpPr>
        <p:spPr>
          <a:xfrm>
            <a:off x="176127" y="4479547"/>
            <a:ext cx="11839745" cy="966671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TAKING CARE OF ME/ OTHERS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93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0D24FA-9179-4F38-8377-EA1205B75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980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otecting the health and welfare': Cleaners stressing need for  disinfecting during COVID-19 | Business News | madison.com">
            <a:extLst>
              <a:ext uri="{FF2B5EF4-FFF2-40B4-BE49-F238E27FC236}">
                <a16:creationId xmlns:a16="http://schemas.microsoft.com/office/drawing/2014/main" id="{5CB0110A-115F-4BAD-94E6-62F6C613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5" name="Round Same Side Corner Rectangle 4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122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ourneyman Distillery offering in-house hand sanitizer to public | Three  Oaks | heraldpalladium.com">
            <a:extLst>
              <a:ext uri="{FF2B5EF4-FFF2-40B4-BE49-F238E27FC236}">
                <a16:creationId xmlns:a16="http://schemas.microsoft.com/office/drawing/2014/main" id="{E96522B5-0914-45A3-B021-F1C055398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5" name="Round Same Side Corner Rectangle 4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2690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vanston restaurant brings free meals to housebound seniors - Chicago  Tribune">
            <a:extLst>
              <a:ext uri="{FF2B5EF4-FFF2-40B4-BE49-F238E27FC236}">
                <a16:creationId xmlns:a16="http://schemas.microsoft.com/office/drawing/2014/main" id="{98614517-83A2-4D1F-9F15-073C5392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5" name="Round Same Side Corner Rectangle 4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06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854DB9-5041-46CE-8A95-CB49D840A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BDCD1-A3F8-4A2B-9CBE-6E80AE1BC2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448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our Self-Led Restaurant Boycott Is Ineffective. Support the People Already  Building a New Reality. | Bon Appétit">
            <a:extLst>
              <a:ext uri="{FF2B5EF4-FFF2-40B4-BE49-F238E27FC236}">
                <a16:creationId xmlns:a16="http://schemas.microsoft.com/office/drawing/2014/main" id="{F98372B8-E19E-4114-98E8-41821767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88AED8-3CAA-4E07-BA9D-5C439F9F250A}"/>
              </a:ext>
            </a:extLst>
          </p:cNvPr>
          <p:cNvSpPr/>
          <p:nvPr/>
        </p:nvSpPr>
        <p:spPr>
          <a:xfrm>
            <a:off x="275273" y="383458"/>
            <a:ext cx="3716594" cy="1524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38%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currently boycotting at least one company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10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BDED0D0-BB97-4A76-BDF0-FC4EC7D5C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F127DD-20F3-45C9-AA52-FCA46BA90E1D}"/>
              </a:ext>
            </a:extLst>
          </p:cNvPr>
          <p:cNvSpPr/>
          <p:nvPr/>
        </p:nvSpPr>
        <p:spPr>
          <a:xfrm>
            <a:off x="139922" y="4677326"/>
            <a:ext cx="11839745" cy="966671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TAKING CARE OF THE ENVIRONMENT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8" name="Round Same Side Corner Rectangle 7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827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12796-BB0A-4BBA-8A29-39D8CDFF8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80A8CE-3929-4006-83B7-CE311BF946F5}"/>
              </a:ext>
            </a:extLst>
          </p:cNvPr>
          <p:cNvSpPr/>
          <p:nvPr/>
        </p:nvSpPr>
        <p:spPr>
          <a:xfrm>
            <a:off x="275273" y="383458"/>
            <a:ext cx="3716594" cy="1524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60%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spending more time on self care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10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70CBC-F3FB-4E23-B718-2F0D170BE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F127DD-20F3-45C9-AA52-FCA46BA90E1D}"/>
              </a:ext>
            </a:extLst>
          </p:cNvPr>
          <p:cNvSpPr/>
          <p:nvPr/>
        </p:nvSpPr>
        <p:spPr>
          <a:xfrm>
            <a:off x="139922" y="4664800"/>
            <a:ext cx="11839745" cy="966671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NEW BEHAVIORS/ NEW SOLUTIONS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9885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3C906-F01D-48C0-A1E6-41350C0FF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312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F61DE-ECC7-4ABF-BAA3-A981CC2E71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18C791-4356-4ECA-962F-B3921675EC58}"/>
              </a:ext>
            </a:extLst>
          </p:cNvPr>
          <p:cNvSpPr/>
          <p:nvPr/>
        </p:nvSpPr>
        <p:spPr>
          <a:xfrm>
            <a:off x="8160774" y="383458"/>
            <a:ext cx="3716594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77%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trying new shopping behaviors – methods, brands, venues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71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C2F39-60E0-431C-A928-EE4F754C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1C5AA0-397C-4757-BBA7-83A08EBBD1E3}"/>
              </a:ext>
            </a:extLst>
          </p:cNvPr>
          <p:cNvSpPr/>
          <p:nvPr/>
        </p:nvSpPr>
        <p:spPr>
          <a:xfrm>
            <a:off x="8160774" y="383458"/>
            <a:ext cx="3716594" cy="33528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64%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focusing more on limiting food waste </a:t>
            </a:r>
            <a:r>
              <a:rPr lang="en-US" u="sng" dirty="0">
                <a:latin typeface="Century Gothic" panose="020B0502020202020204" pitchFamily="34" charset="0"/>
              </a:rPr>
              <a:t>and</a:t>
            </a:r>
            <a:r>
              <a:rPr lang="en-US" dirty="0">
                <a:latin typeface="Century Gothic" panose="020B0502020202020204" pitchFamily="34" charset="0"/>
              </a:rPr>
              <a:t> will continue to do so</a:t>
            </a:r>
          </a:p>
          <a:p>
            <a:pPr algn="ctr"/>
            <a:endParaRPr lang="en-US" dirty="0">
              <a:latin typeface="Century Gothic" panose="020B0502020202020204" pitchFamily="34" charset="0"/>
            </a:endParaRPr>
          </a:p>
          <a:p>
            <a:pPr algn="ctr"/>
            <a:r>
              <a:rPr lang="en-US" sz="3600" dirty="0">
                <a:latin typeface="Century Gothic" panose="020B0502020202020204" pitchFamily="34" charset="0"/>
              </a:rPr>
              <a:t>45%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making sustainable choices </a:t>
            </a:r>
            <a:r>
              <a:rPr lang="en-US" u="sng" dirty="0">
                <a:latin typeface="Century Gothic" panose="020B0502020202020204" pitchFamily="34" charset="0"/>
              </a:rPr>
              <a:t>and</a:t>
            </a:r>
            <a:r>
              <a:rPr lang="en-US" dirty="0">
                <a:latin typeface="Century Gothic" panose="020B0502020202020204" pitchFamily="34" charset="0"/>
              </a:rPr>
              <a:t> will continue to do so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235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7FF2A-6EC1-4976-89CB-A6BDF626FE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51" y="-12099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F127DD-20F3-45C9-AA52-FCA46BA90E1D}"/>
              </a:ext>
            </a:extLst>
          </p:cNvPr>
          <p:cNvSpPr/>
          <p:nvPr/>
        </p:nvSpPr>
        <p:spPr>
          <a:xfrm>
            <a:off x="139922" y="4639748"/>
            <a:ext cx="11839745" cy="966671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MARKETING INNOVATION TO ADDRESS PAIN POINTS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060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2E0244-9D23-4158-B989-51AB096DE43D}"/>
              </a:ext>
            </a:extLst>
          </p:cNvPr>
          <p:cNvSpPr/>
          <p:nvPr/>
        </p:nvSpPr>
        <p:spPr>
          <a:xfrm>
            <a:off x="5053781" y="383458"/>
            <a:ext cx="6823587" cy="1641987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Position your choices to meet consumer concerns today and into the future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451524-1ACB-4B7A-BB4D-FDAC5C17173F}"/>
              </a:ext>
            </a:extLst>
          </p:cNvPr>
          <p:cNvSpPr/>
          <p:nvPr/>
        </p:nvSpPr>
        <p:spPr>
          <a:xfrm>
            <a:off x="5053778" y="4026240"/>
            <a:ext cx="6823587" cy="1641987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Communicate your efforts proudly, consistently and widely – illustrate your concern for guest experience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49EED-60FD-451E-942F-C18BE902EF27}"/>
              </a:ext>
            </a:extLst>
          </p:cNvPr>
          <p:cNvSpPr/>
          <p:nvPr/>
        </p:nvSpPr>
        <p:spPr>
          <a:xfrm>
            <a:off x="5053778" y="2192560"/>
            <a:ext cx="6823587" cy="1641987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Focus on innovation that solves for patron + operational pain points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8" name="Round Same Side Corner Rectangle 7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367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5C9CDDE-B069-40AF-8E26-5144D36CB5CD}"/>
              </a:ext>
            </a:extLst>
          </p:cNvPr>
          <p:cNvSpPr txBox="1">
            <a:spLocks/>
          </p:cNvSpPr>
          <p:nvPr/>
        </p:nvSpPr>
        <p:spPr>
          <a:xfrm>
            <a:off x="461429" y="401932"/>
            <a:ext cx="10114111" cy="614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95" b="1" i="0">
                <a:solidFill>
                  <a:srgbClr val="77933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kern="0" dirty="0"/>
              <a:t>How does Aussie beef + lamb fit in?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2982" y="3517060"/>
            <a:ext cx="325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9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 year round supply</a:t>
            </a:r>
            <a:endParaRPr lang="en-AU" b="1" dirty="0">
              <a:solidFill>
                <a:srgbClr val="779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34" y="950945"/>
            <a:ext cx="3129140" cy="3126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27" y="1401737"/>
            <a:ext cx="2291517" cy="222495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0937" y="1331758"/>
            <a:ext cx="3126012" cy="2140568"/>
            <a:chOff x="3019452" y="1191356"/>
            <a:chExt cx="3126012" cy="2140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1" r="30182" b="41476"/>
            <a:stretch/>
          </p:blipFill>
          <p:spPr>
            <a:xfrm>
              <a:off x="3019452" y="1191356"/>
              <a:ext cx="1302706" cy="21405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9" t="56517" r="19632"/>
            <a:stretch/>
          </p:blipFill>
          <p:spPr>
            <a:xfrm>
              <a:off x="4028565" y="1741478"/>
              <a:ext cx="2116899" cy="159044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319259" y="3517060"/>
            <a:ext cx="317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9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quality lifetime traceable </a:t>
            </a:r>
            <a:endParaRPr lang="en-AU" b="1" dirty="0">
              <a:solidFill>
                <a:srgbClr val="779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520" y="3517060"/>
            <a:ext cx="2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9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commitment</a:t>
            </a:r>
            <a:endParaRPr lang="en-AU" b="1" dirty="0">
              <a:solidFill>
                <a:srgbClr val="779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11356" r="12323" b="14746"/>
          <a:stretch/>
        </p:blipFill>
        <p:spPr>
          <a:xfrm>
            <a:off x="3284693" y="4137306"/>
            <a:ext cx="2544950" cy="25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t="13624" r="12784" b="13041"/>
          <a:stretch/>
        </p:blipFill>
        <p:spPr>
          <a:xfrm>
            <a:off x="6182802" y="4137306"/>
            <a:ext cx="2571957" cy="2520000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8939459" y="4330516"/>
            <a:ext cx="2237585" cy="1180199"/>
          </a:xfrm>
          <a:prstGeom prst="wedgeRoundRectCallout">
            <a:avLst>
              <a:gd name="adj1" fmla="val -58972"/>
              <a:gd name="adj2" fmla="val 6730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LAMB</a:t>
            </a:r>
            <a:endParaRPr lang="en-AU" sz="1600" b="1" dirty="0"/>
          </a:p>
          <a:p>
            <a:pPr algn="ctr"/>
            <a:r>
              <a:rPr lang="en-US" sz="1600" b="1" dirty="0"/>
              <a:t>Delivers on unique + premium dining experiences</a:t>
            </a:r>
            <a:endParaRPr lang="en-AU" sz="1600" b="1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617859" y="4521896"/>
            <a:ext cx="2532177" cy="1178314"/>
          </a:xfrm>
          <a:prstGeom prst="wedgeRoundRectCallout">
            <a:avLst>
              <a:gd name="adj1" fmla="val 60563"/>
              <a:gd name="adj2" fmla="val 7792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GRASSFED BEEF</a:t>
            </a:r>
            <a:r>
              <a:rPr lang="en-AU" sz="1600" b="1" dirty="0"/>
              <a:t> </a:t>
            </a:r>
          </a:p>
          <a:p>
            <a:pPr algn="ctr"/>
            <a:r>
              <a:rPr lang="en-US" sz="1600" b="1" dirty="0"/>
              <a:t>Leverages health cues</a:t>
            </a:r>
          </a:p>
          <a:p>
            <a:pPr algn="ctr"/>
            <a:r>
              <a:rPr lang="en-US" sz="1600" b="1" dirty="0"/>
              <a:t>Evokes a story of sustainability + care</a:t>
            </a:r>
          </a:p>
        </p:txBody>
      </p:sp>
    </p:spTree>
    <p:extLst>
      <p:ext uri="{BB962C8B-B14F-4D97-AF65-F5344CB8AC3E}">
        <p14:creationId xmlns:p14="http://schemas.microsoft.com/office/powerpoint/2010/main" val="1120242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4065" y="1"/>
            <a:ext cx="9703872" cy="6812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55"/>
          </a:p>
        </p:txBody>
      </p:sp>
      <p:grpSp>
        <p:nvGrpSpPr>
          <p:cNvPr id="2" name="Group 1"/>
          <p:cNvGrpSpPr/>
          <p:nvPr/>
        </p:nvGrpSpPr>
        <p:grpSpPr>
          <a:xfrm>
            <a:off x="2339431" y="2030099"/>
            <a:ext cx="7036549" cy="4686707"/>
            <a:chOff x="2456461" y="1127715"/>
            <a:chExt cx="7529410" cy="5837664"/>
          </a:xfrm>
        </p:grpSpPr>
        <p:cxnSp>
          <p:nvCxnSpPr>
            <p:cNvPr id="21" name="Straight Connector 20"/>
            <p:cNvCxnSpPr/>
            <p:nvPr/>
          </p:nvCxnSpPr>
          <p:spPr>
            <a:xfrm flipH="1" flipV="1">
              <a:off x="4492273" y="2630162"/>
              <a:ext cx="3317499" cy="1489133"/>
            </a:xfrm>
            <a:prstGeom prst="line">
              <a:avLst/>
            </a:prstGeom>
            <a:ln w="31750" cap="rnd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492273" y="2630162"/>
              <a:ext cx="3317499" cy="1489133"/>
            </a:xfrm>
            <a:prstGeom prst="line">
              <a:avLst/>
            </a:prstGeom>
            <a:ln w="31750" cap="rnd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4492272" y="3447119"/>
              <a:ext cx="3317498" cy="0"/>
            </a:xfrm>
            <a:prstGeom prst="line">
              <a:avLst/>
            </a:prstGeom>
            <a:ln w="31750" cap="rnd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072280" y="2219724"/>
              <a:ext cx="2207856" cy="2207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pic>
          <p:nvPicPr>
            <p:cNvPr id="6" name="Picture 5" descr="Asset 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422" y="1431334"/>
              <a:ext cx="1409873" cy="971995"/>
            </a:xfrm>
            <a:prstGeom prst="rect">
              <a:avLst/>
            </a:prstGeom>
          </p:spPr>
        </p:pic>
        <p:pic>
          <p:nvPicPr>
            <p:cNvPr id="5" name="Picture 4" descr="Asset 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423" y="3704122"/>
              <a:ext cx="1177261" cy="1187322"/>
            </a:xfrm>
            <a:prstGeom prst="rect">
              <a:avLst/>
            </a:prstGeom>
          </p:spPr>
        </p:pic>
        <p:pic>
          <p:nvPicPr>
            <p:cNvPr id="8" name="Picture 7" descr="Asset 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5077" y="1127715"/>
              <a:ext cx="1540794" cy="1295994"/>
            </a:xfrm>
            <a:prstGeom prst="rect">
              <a:avLst/>
            </a:prstGeom>
          </p:spPr>
        </p:pic>
        <p:pic>
          <p:nvPicPr>
            <p:cNvPr id="9" name="Picture 8" descr="Asset 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560" y="5232059"/>
              <a:ext cx="1279911" cy="939248"/>
            </a:xfrm>
            <a:prstGeom prst="rect">
              <a:avLst/>
            </a:prstGeom>
          </p:spPr>
        </p:pic>
        <p:pic>
          <p:nvPicPr>
            <p:cNvPr id="10" name="Picture 9" descr="Asset 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764" y="3583730"/>
              <a:ext cx="1142806" cy="13679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575156" y="2514728"/>
              <a:ext cx="14480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PUBLIC RELATIONS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56461" y="4987169"/>
              <a:ext cx="168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RESEARCH &amp; INSIGHTS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96968" y="6236996"/>
              <a:ext cx="2203185" cy="72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MENU DEVELOPMENT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31813" y="5105868"/>
              <a:ext cx="16854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PROMOTION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54658" y="2514729"/>
              <a:ext cx="1839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TRAINING &amp; EDUCATION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81722" y="1300985"/>
              <a:ext cx="2333954" cy="42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INNOVATION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226" y="2918271"/>
              <a:ext cx="2064171" cy="785851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2BB9DFB-0159-F744-A358-C8A3C6D0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39" y="482468"/>
            <a:ext cx="10114111" cy="614845"/>
          </a:xfrm>
        </p:spPr>
        <p:txBody>
          <a:bodyPr>
            <a:noAutofit/>
          </a:bodyPr>
          <a:lstStyle/>
          <a:p>
            <a:r>
              <a:rPr lang="en-US" sz="4000" dirty="0"/>
              <a:t>W</a:t>
            </a:r>
            <a:r>
              <a:rPr lang="en-US" sz="4000" dirty="0">
                <a:solidFill>
                  <a:srgbClr val="77933C"/>
                </a:solidFill>
              </a:rPr>
              <a:t>ork with your mates!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75" y="1229611"/>
            <a:ext cx="1459725" cy="92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30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77" y="472659"/>
            <a:ext cx="10114111" cy="512961"/>
          </a:xfrm>
        </p:spPr>
        <p:txBody>
          <a:bodyPr/>
          <a:lstStyle/>
          <a:p>
            <a:pPr defTabSz="472507">
              <a:lnSpc>
                <a:spcPts val="3977"/>
              </a:lnSpc>
              <a:defRPr/>
            </a:pPr>
            <a:r>
              <a:rPr lang="en-AU" sz="4000" dirty="0"/>
              <a:t>Stay in touch, stay informed</a:t>
            </a:r>
          </a:p>
        </p:txBody>
      </p:sp>
      <p:sp>
        <p:nvSpPr>
          <p:cNvPr id="246793" name="AutoShape 6" descr="Image result for instagram logo grey"/>
          <p:cNvSpPr>
            <a:spLocks noChangeAspect="1" noChangeArrowheads="1"/>
          </p:cNvSpPr>
          <p:nvPr/>
        </p:nvSpPr>
        <p:spPr bwMode="auto">
          <a:xfrm>
            <a:off x="1343884" y="-92690"/>
            <a:ext cx="195565" cy="19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645" tIns="29322" rIns="58645" bIns="29322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AU" altLang="en-US" sz="1861"/>
          </a:p>
        </p:txBody>
      </p:sp>
      <p:sp>
        <p:nvSpPr>
          <p:cNvPr id="246794" name="AutoShape 8" descr="Image result for instagram logo grey"/>
          <p:cNvSpPr>
            <a:spLocks noChangeAspect="1" noChangeArrowheads="1"/>
          </p:cNvSpPr>
          <p:nvPr/>
        </p:nvSpPr>
        <p:spPr bwMode="auto">
          <a:xfrm>
            <a:off x="1441666" y="5093"/>
            <a:ext cx="195565" cy="19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645" tIns="29322" rIns="58645" bIns="29322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AU" altLang="en-US" sz="1861"/>
          </a:p>
        </p:txBody>
      </p:sp>
      <p:sp>
        <p:nvSpPr>
          <p:cNvPr id="246797" name="TextBox 13"/>
          <p:cNvSpPr txBox="1">
            <a:spLocks noChangeArrowheads="1"/>
          </p:cNvSpPr>
          <p:nvPr/>
        </p:nvSpPr>
        <p:spPr bwMode="auto">
          <a:xfrm>
            <a:off x="594268" y="3593648"/>
            <a:ext cx="10986984" cy="42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8645" tIns="29322" rIns="58645" bIns="29322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350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AU" altLang="en-US" sz="2400" b="1" dirty="0">
                <a:solidFill>
                  <a:srgbClr val="5E5F6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www.trueaussiebeefandlamb.com</a:t>
            </a:r>
            <a:r>
              <a:rPr lang="en-AU" altLang="en-US" sz="2400" b="1" dirty="0">
                <a:solidFill>
                  <a:srgbClr val="5E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/</a:t>
            </a:r>
            <a:r>
              <a:rPr lang="en-AU" altLang="en-US" sz="2400" b="1" dirty="0" err="1">
                <a:solidFill>
                  <a:srgbClr val="5E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aussiebeeflamb</a:t>
            </a:r>
            <a:endParaRPr lang="en-AU" altLang="en-US" sz="2400" b="1" dirty="0">
              <a:solidFill>
                <a:srgbClr val="5E5F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79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b="70390"/>
          <a:stretch>
            <a:fillRect/>
          </a:stretch>
        </p:blipFill>
        <p:spPr bwMode="auto">
          <a:xfrm>
            <a:off x="3582181" y="1589953"/>
            <a:ext cx="4582525" cy="182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1666" y="5289534"/>
            <a:ext cx="9292188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10" b="1" dirty="0">
                <a:solidFill>
                  <a:srgbClr val="7B7B7B"/>
                </a:solidFill>
              </a:rPr>
              <a:t>#</a:t>
            </a:r>
            <a:r>
              <a:rPr lang="en-US" sz="2310" b="1" dirty="0" err="1">
                <a:solidFill>
                  <a:srgbClr val="7B7B7B"/>
                </a:solidFill>
              </a:rPr>
              <a:t>BeAussome</a:t>
            </a:r>
            <a:r>
              <a:rPr lang="en-US" sz="2310" b="1" dirty="0">
                <a:solidFill>
                  <a:srgbClr val="7B7B7B"/>
                </a:solidFill>
              </a:rPr>
              <a:t> | #</a:t>
            </a:r>
            <a:r>
              <a:rPr lang="en-US" sz="2310" b="1" dirty="0" err="1">
                <a:solidFill>
                  <a:srgbClr val="7B7B7B"/>
                </a:solidFill>
              </a:rPr>
              <a:t>chefsloveaussiebeef</a:t>
            </a:r>
            <a:r>
              <a:rPr lang="en-US" sz="2310" b="1" dirty="0">
                <a:solidFill>
                  <a:srgbClr val="7B7B7B"/>
                </a:solidFill>
              </a:rPr>
              <a:t> | #</a:t>
            </a:r>
            <a:r>
              <a:rPr lang="en-US" sz="2310" b="1" dirty="0" err="1">
                <a:solidFill>
                  <a:srgbClr val="7B7B7B"/>
                </a:solidFill>
              </a:rPr>
              <a:t>chefsloveaussielamb</a:t>
            </a:r>
            <a:endParaRPr lang="en-AU" sz="2310" b="1" dirty="0">
              <a:solidFill>
                <a:srgbClr val="7B7B7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68" y="4016117"/>
            <a:ext cx="10986984" cy="10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8FA6C-0147-4D6F-99C6-756FA42FE4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5" name="Round Same Side Corner Rectangle 4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724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77" y="384977"/>
            <a:ext cx="10114111" cy="614845"/>
          </a:xfrm>
        </p:spPr>
        <p:txBody>
          <a:bodyPr>
            <a:noAutofit/>
          </a:bodyPr>
          <a:lstStyle/>
          <a:p>
            <a:r>
              <a:rPr lang="en-US" sz="4000" dirty="0"/>
              <a:t>Questions? Get in touch direct…</a:t>
            </a:r>
            <a:endParaRPr lang="en-AU" sz="40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A278195-DC45-4D45-964D-77A3BC4C264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38945" y="5260933"/>
            <a:ext cx="8680410" cy="905450"/>
          </a:xfrm>
        </p:spPr>
        <p:txBody>
          <a:bodyPr numCol="2">
            <a:noAutofit/>
          </a:bodyPr>
          <a:lstStyle/>
          <a:p>
            <a:r>
              <a:rPr lang="en-US" b="1" dirty="0">
                <a:solidFill>
                  <a:srgbClr val="779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Catherine Golding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cgolding@mlana.com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779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779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Maeve Webster</a:t>
            </a:r>
            <a:endParaRPr lang="en-US" b="1" dirty="0">
              <a:solidFill>
                <a:srgbClr val="779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menumattersnow@gmail.com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7" name="Round Same Side Corner Rectangle 6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5"/>
          <a:stretch/>
        </p:blipFill>
        <p:spPr>
          <a:xfrm>
            <a:off x="1038945" y="2408099"/>
            <a:ext cx="224265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3BE697-5466-4F23-9561-14595B20A2C7}"/>
              </a:ext>
            </a:extLst>
          </p:cNvPr>
          <p:cNvSpPr/>
          <p:nvPr/>
        </p:nvSpPr>
        <p:spPr>
          <a:xfrm>
            <a:off x="5292117" y="2408099"/>
            <a:ext cx="2242659" cy="25258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2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65FC2-61DF-42C2-8E4D-2471AE4BC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41D161-B74A-44D1-A1BD-2E56434F0A6E}"/>
              </a:ext>
            </a:extLst>
          </p:cNvPr>
          <p:cNvSpPr/>
          <p:nvPr/>
        </p:nvSpPr>
        <p:spPr>
          <a:xfrm>
            <a:off x="360389" y="363794"/>
            <a:ext cx="3716594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+56%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boost in dollar sales for CPG companies promoting sustainability efforts </a:t>
            </a:r>
            <a:r>
              <a:rPr lang="en-US" sz="1100" dirty="0">
                <a:latin typeface="Century Gothic" panose="020B0502020202020204" pitchFamily="34" charset="0"/>
              </a:rPr>
              <a:t>(pre-pandemic)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7" name="Round Same Side Corner Rectangle 6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7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D78DE-E31C-49BE-87BF-11F618672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424237-46D0-4006-AC06-4260A6125216}"/>
              </a:ext>
            </a:extLst>
          </p:cNvPr>
          <p:cNvSpPr/>
          <p:nvPr/>
        </p:nvSpPr>
        <p:spPr>
          <a:xfrm>
            <a:off x="360389" y="363794"/>
            <a:ext cx="3716594" cy="1949195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50%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Of consumers were more likely to make a restaurant choice based on eco-friendly practices </a:t>
            </a:r>
            <a:r>
              <a:rPr lang="en-US" sz="1100" dirty="0">
                <a:latin typeface="Century Gothic" panose="020B0502020202020204" pitchFamily="34" charset="0"/>
              </a:rPr>
              <a:t>(pre-</a:t>
            </a:r>
            <a:r>
              <a:rPr lang="en-US" sz="1100" dirty="0" err="1">
                <a:latin typeface="Century Gothic" panose="020B0502020202020204" pitchFamily="34" charset="0"/>
              </a:rPr>
              <a:t>covid</a:t>
            </a:r>
            <a:r>
              <a:rPr lang="en-US" sz="1100" dirty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7" name="Round Same Side Corner Rectangle 6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64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8EBA-ECD6-4921-A4D6-0DDC2A8117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2983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A67B5-F29A-4637-BCAC-D74C201C3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49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landudno marauders: the herd of goats running riot through a Welsh town |  News | The Guardian">
            <a:extLst>
              <a:ext uri="{FF2B5EF4-FFF2-40B4-BE49-F238E27FC236}">
                <a16:creationId xmlns:a16="http://schemas.microsoft.com/office/drawing/2014/main" id="{19594BE2-2DF6-4361-A7E6-8B87419B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5" name="Round Same Side Corner Rectangle 4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94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FD6679-1327-4724-B64C-CFCD0F493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9355" y="5845996"/>
            <a:ext cx="2260312" cy="999905"/>
            <a:chOff x="9719355" y="5845996"/>
            <a:chExt cx="2260312" cy="999905"/>
          </a:xfrm>
        </p:grpSpPr>
        <p:sp>
          <p:nvSpPr>
            <p:cNvPr id="6" name="Round Same Side Corner Rectangle 5"/>
            <p:cNvSpPr/>
            <p:nvPr userDrawn="1"/>
          </p:nvSpPr>
          <p:spPr>
            <a:xfrm>
              <a:off x="9719355" y="5845996"/>
              <a:ext cx="2260312" cy="99990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652"/>
              <a:endParaRPr lang="en-AU" sz="239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988" y="6013111"/>
              <a:ext cx="1956368" cy="736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069662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AnalogousFromRegularSeedLeftStep">
      <a:dk1>
        <a:srgbClr val="000000"/>
      </a:dk1>
      <a:lt1>
        <a:srgbClr val="FFFFFF"/>
      </a:lt1>
      <a:dk2>
        <a:srgbClr val="243641"/>
      </a:dk2>
      <a:lt2>
        <a:srgbClr val="E2E3E8"/>
      </a:lt2>
      <a:accent1>
        <a:srgbClr val="B99E48"/>
      </a:accent1>
      <a:accent2>
        <a:srgbClr val="B1643B"/>
      </a:accent2>
      <a:accent3>
        <a:srgbClr val="C34D55"/>
      </a:accent3>
      <a:accent4>
        <a:srgbClr val="B13B74"/>
      </a:accent4>
      <a:accent5>
        <a:srgbClr val="C34DB8"/>
      </a:accent5>
      <a:accent6>
        <a:srgbClr val="8C3BB1"/>
      </a:accent6>
      <a:hlink>
        <a:srgbClr val="6179CA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rgbClr val="59584F"/>
      </a:dk1>
      <a:lt1>
        <a:srgbClr val="FFFFFF"/>
      </a:lt1>
      <a:dk2>
        <a:srgbClr val="59584F"/>
      </a:dk2>
      <a:lt2>
        <a:srgbClr val="AFADA4"/>
      </a:lt2>
      <a:accent1>
        <a:srgbClr val="006946"/>
      </a:accent1>
      <a:accent2>
        <a:srgbClr val="01885A"/>
      </a:accent2>
      <a:accent3>
        <a:srgbClr val="B3D3C4"/>
      </a:accent3>
      <a:accent4>
        <a:srgbClr val="FFC000"/>
      </a:accent4>
      <a:accent5>
        <a:srgbClr val="78766A"/>
      </a:accent5>
      <a:accent6>
        <a:srgbClr val="EAE7DA"/>
      </a:accent6>
      <a:hlink>
        <a:srgbClr val="E4E3E0"/>
      </a:hlink>
      <a:folHlink>
        <a:srgbClr val="3C3B3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674</Words>
  <Application>Microsoft Office PowerPoint</Application>
  <PresentationFormat>Widescreen</PresentationFormat>
  <Paragraphs>114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Corbel</vt:lpstr>
      <vt:lpstr>Meiryo</vt:lpstr>
      <vt:lpstr>ShojiVTI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with your mates! </vt:lpstr>
      <vt:lpstr>Stay in touch, stay informed</vt:lpstr>
      <vt:lpstr>Questions? Get in touch direct…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Maeve Webster</dc:creator>
  <cp:lastModifiedBy>Nicky Cornelison</cp:lastModifiedBy>
  <cp:revision>26</cp:revision>
  <dcterms:created xsi:type="dcterms:W3CDTF">2020-09-22T19:17:31Z</dcterms:created>
  <dcterms:modified xsi:type="dcterms:W3CDTF">2020-10-20T13:23:31Z</dcterms:modified>
</cp:coreProperties>
</file>